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9" r:id="rId2"/>
    <p:sldId id="339" r:id="rId3"/>
    <p:sldId id="301" r:id="rId4"/>
    <p:sldId id="312" r:id="rId5"/>
    <p:sldId id="340" r:id="rId6"/>
    <p:sldId id="341" r:id="rId7"/>
    <p:sldId id="305" r:id="rId8"/>
    <p:sldId id="307" r:id="rId9"/>
    <p:sldId id="314" r:id="rId10"/>
    <p:sldId id="315" r:id="rId11"/>
    <p:sldId id="342" r:id="rId12"/>
    <p:sldId id="343" r:id="rId13"/>
    <p:sldId id="337" r:id="rId14"/>
    <p:sldId id="345" r:id="rId15"/>
    <p:sldId id="267" r:id="rId16"/>
    <p:sldId id="332" r:id="rId17"/>
    <p:sldId id="338" r:id="rId18"/>
    <p:sldId id="333" r:id="rId19"/>
    <p:sldId id="27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A54EE3A-B6E3-0C4F-8F2F-69E667AD13C1}">
          <p14:sldIdLst>
            <p14:sldId id="259"/>
            <p14:sldId id="339"/>
            <p14:sldId id="301"/>
            <p14:sldId id="312"/>
            <p14:sldId id="340"/>
            <p14:sldId id="341"/>
            <p14:sldId id="305"/>
            <p14:sldId id="307"/>
            <p14:sldId id="314"/>
            <p14:sldId id="315"/>
            <p14:sldId id="342"/>
            <p14:sldId id="343"/>
            <p14:sldId id="337"/>
            <p14:sldId id="345"/>
            <p14:sldId id="267"/>
            <p14:sldId id="332"/>
            <p14:sldId id="338"/>
            <p14:sldId id="333"/>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7373"/>
    <a:srgbClr val="D477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08"/>
    <p:restoredTop sz="74748"/>
  </p:normalViewPr>
  <p:slideViewPr>
    <p:cSldViewPr snapToGrid="0" snapToObjects="1">
      <p:cViewPr varScale="1">
        <p:scale>
          <a:sx n="160" d="100"/>
          <a:sy n="160" d="100"/>
        </p:scale>
        <p:origin x="176" y="440"/>
      </p:cViewPr>
      <p:guideLst/>
    </p:cSldViewPr>
  </p:slideViewPr>
  <p:notesTextViewPr>
    <p:cViewPr>
      <p:scale>
        <a:sx n="1" d="1"/>
        <a:sy n="1" d="1"/>
      </p:scale>
      <p:origin x="0" y="0"/>
    </p:cViewPr>
  </p:notesTextViewPr>
  <p:notesViewPr>
    <p:cSldViewPr snapToGrid="0" snapToObjects="1">
      <p:cViewPr varScale="1">
        <p:scale>
          <a:sx n="191" d="100"/>
          <a:sy n="191" d="100"/>
        </p:scale>
        <p:origin x="1104"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B6935-FE6E-C645-A0AF-EF62812972D0}" type="datetimeFigureOut">
              <a:rPr lang="en-US" smtClean="0"/>
              <a:t>5/11/18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F6BC6-FBE4-614C-86DD-2EB7764A7CE8}" type="slidenum">
              <a:rPr lang="en-US" smtClean="0"/>
              <a:t>‹#›</a:t>
            </a:fld>
            <a:endParaRPr lang="en-US"/>
          </a:p>
        </p:txBody>
      </p:sp>
    </p:spTree>
    <p:extLst>
      <p:ext uri="{BB962C8B-B14F-4D97-AF65-F5344CB8AC3E}">
        <p14:creationId xmlns:p14="http://schemas.microsoft.com/office/powerpoint/2010/main" val="3093446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F6BC6-FBE4-614C-86DD-2EB7764A7CE8}" type="slidenum">
              <a:rPr lang="en-US" smtClean="0"/>
              <a:t>1</a:t>
            </a:fld>
            <a:endParaRPr lang="en-US"/>
          </a:p>
        </p:txBody>
      </p:sp>
    </p:spTree>
    <p:extLst>
      <p:ext uri="{BB962C8B-B14F-4D97-AF65-F5344CB8AC3E}">
        <p14:creationId xmlns:p14="http://schemas.microsoft.com/office/powerpoint/2010/main" val="339762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in Scout the designer can create a high-level semantic grouping constraint</a:t>
            </a:r>
          </a:p>
          <a:p>
            <a:pPr marL="171450" indent="-171450">
              <a:buFontTx/>
              <a:buChar char="-"/>
            </a:pPr>
            <a:r>
              <a:rPr lang="en-US" dirty="0"/>
              <a:t>This is used to group related elements</a:t>
            </a:r>
          </a:p>
          <a:p>
            <a:pPr marL="171450" indent="-171450">
              <a:buFontTx/>
              <a:buChar char="-"/>
            </a:pPr>
            <a:r>
              <a:rPr lang="en-US" dirty="0"/>
              <a:t>It can have two aspects</a:t>
            </a:r>
          </a:p>
          <a:p>
            <a:pPr marL="171450" indent="-171450">
              <a:buFontTx/>
              <a:buChar char="-"/>
            </a:pPr>
            <a:r>
              <a:rPr lang="en-US" dirty="0"/>
              <a:t>Order, means that the designer can fix the order or the elements are free to move</a:t>
            </a:r>
          </a:p>
          <a:p>
            <a:pPr marL="171450" indent="-171450">
              <a:buFontTx/>
              <a:buChar char="-"/>
            </a:pPr>
            <a:r>
              <a:rPr lang="en-US" dirty="0"/>
              <a:t>And type. If a group has a Type that means that all </a:t>
            </a:r>
            <a:r>
              <a:rPr lang="en-US" dirty="0" err="1"/>
              <a:t>subelements</a:t>
            </a:r>
            <a:r>
              <a:rPr lang="en-US" dirty="0"/>
              <a:t> or groups inside it should be laid out uniformly. </a:t>
            </a:r>
          </a:p>
          <a:p>
            <a:pPr marL="171450" indent="-171450">
              <a:buFontTx/>
              <a:buChar char="-"/>
            </a:pPr>
            <a:r>
              <a:rPr lang="en-US" dirty="0"/>
              <a:t>Like a grid where all cells are laid out uniformly</a:t>
            </a:r>
          </a:p>
          <a:p>
            <a:pPr marL="171450" indent="-171450">
              <a:buFontTx/>
              <a:buChar char="-"/>
            </a:pPr>
            <a:r>
              <a:rPr lang="en-US" dirty="0"/>
              <a:t>[click] For an example, here is a group of elements that are related, and the designer says that the order is unimportant</a:t>
            </a:r>
          </a:p>
          <a:p>
            <a:pPr marL="171450" indent="-171450">
              <a:buFontTx/>
              <a:buChar char="-"/>
            </a:pPr>
            <a:r>
              <a:rPr lang="en-US" dirty="0"/>
              <a:t>Scout will generate several variations, and can change the position, size, and order of the elements in the group, but will always keep them together in the generated variations. </a:t>
            </a:r>
          </a:p>
          <a:p>
            <a:pPr marL="171450" indent="-171450">
              <a:buFontTx/>
              <a:buChar char="-"/>
            </a:pPr>
            <a:r>
              <a:rPr lang="en-US" dirty="0"/>
              <a:t>It will also make sure they are placed to be a visually distinct group. </a:t>
            </a:r>
          </a:p>
          <a:p>
            <a:pPr marL="171450" indent="-171450">
              <a:buFontTx/>
              <a:buChar char="-"/>
            </a:pPr>
            <a:r>
              <a:rPr lang="en-US" dirty="0"/>
              <a:t>Encoding</a:t>
            </a:r>
          </a:p>
        </p:txBody>
      </p:sp>
      <p:sp>
        <p:nvSpPr>
          <p:cNvPr id="4" name="Slide Number Placeholder 3"/>
          <p:cNvSpPr>
            <a:spLocks noGrp="1"/>
          </p:cNvSpPr>
          <p:nvPr>
            <p:ph type="sldNum" sz="quarter" idx="10"/>
          </p:nvPr>
        </p:nvSpPr>
        <p:spPr/>
        <p:txBody>
          <a:bodyPr/>
          <a:lstStyle/>
          <a:p>
            <a:fld id="{64CF6BC6-FBE4-614C-86DD-2EB7764A7CE8}" type="slidenum">
              <a:rPr lang="en-US" smtClean="0"/>
              <a:t>10</a:t>
            </a:fld>
            <a:endParaRPr lang="en-US"/>
          </a:p>
        </p:txBody>
      </p:sp>
    </p:spTree>
    <p:extLst>
      <p:ext uri="{BB962C8B-B14F-4D97-AF65-F5344CB8AC3E}">
        <p14:creationId xmlns:p14="http://schemas.microsoft.com/office/powerpoint/2010/main" val="2489416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set of high-level constraints that the designer specifies on UI elements, </a:t>
            </a:r>
          </a:p>
          <a:p>
            <a:r>
              <a:rPr lang="en-US" dirty="0"/>
              <a:t>They can also interact with the system through feedback constraints</a:t>
            </a:r>
          </a:p>
          <a:p>
            <a:pPr marL="171450" indent="-171450">
              <a:buFontTx/>
              <a:buChar char="-"/>
            </a:pPr>
            <a:r>
              <a:rPr lang="en-US" dirty="0"/>
              <a:t>Those can be one of three categories</a:t>
            </a:r>
          </a:p>
          <a:p>
            <a:pPr marL="171450" indent="-171450">
              <a:buFontTx/>
              <a:buChar char="-"/>
            </a:pPr>
            <a:r>
              <a:rPr lang="en-US" dirty="0"/>
              <a:t>[click] They can be element specific, like keep this element here</a:t>
            </a:r>
          </a:p>
          <a:p>
            <a:pPr marL="171450" indent="-171450">
              <a:buFontTx/>
              <a:buChar char="-"/>
            </a:pPr>
            <a:r>
              <a:rPr lang="en-US" dirty="0"/>
              <a:t>[click] or they can be relational, such as the subtitle should appear underneath the tagline. </a:t>
            </a:r>
          </a:p>
          <a:p>
            <a:pPr marL="171450" indent="-171450">
              <a:buFontTx/>
              <a:buChar char="-"/>
            </a:pPr>
            <a:r>
              <a:rPr lang="en-US" dirty="0"/>
              <a:t>[click] or they can be global like use the 10px layout grid. </a:t>
            </a:r>
          </a:p>
          <a:p>
            <a:pPr marL="171450" indent="-171450">
              <a:buFontTx/>
              <a:buChar char="-"/>
            </a:pPr>
            <a:r>
              <a:rPr lang="en-US" dirty="0"/>
              <a:t>Any feedback constraints, high-level </a:t>
            </a:r>
            <a:r>
              <a:rPr lang="en-US" dirty="0" err="1"/>
              <a:t>cosntraints</a:t>
            </a:r>
            <a:r>
              <a:rPr lang="en-US" dirty="0"/>
              <a:t> like semantic groups can be updated at any time to expand or narrow the set of potential designs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64CF6BC6-FBE4-614C-86DD-2EB7764A7CE8}" type="slidenum">
              <a:rPr lang="en-US" smtClean="0"/>
              <a:t>11</a:t>
            </a:fld>
            <a:endParaRPr lang="en-US"/>
          </a:p>
        </p:txBody>
      </p:sp>
    </p:spTree>
    <p:extLst>
      <p:ext uri="{BB962C8B-B14F-4D97-AF65-F5344CB8AC3E}">
        <p14:creationId xmlns:p14="http://schemas.microsoft.com/office/powerpoint/2010/main" val="648008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I’ll spend the last half of the talk talking about our strategies used so far in building a design synthesis engine</a:t>
            </a:r>
          </a:p>
          <a:p>
            <a:r>
              <a:rPr lang="en-US" dirty="0"/>
              <a:t>And hope to get your feedback on how we can improve it. </a:t>
            </a:r>
          </a:p>
        </p:txBody>
      </p:sp>
      <p:sp>
        <p:nvSpPr>
          <p:cNvPr id="4" name="Slide Number Placeholder 3"/>
          <p:cNvSpPr>
            <a:spLocks noGrp="1"/>
          </p:cNvSpPr>
          <p:nvPr>
            <p:ph type="sldNum" sz="quarter" idx="10"/>
          </p:nvPr>
        </p:nvSpPr>
        <p:spPr/>
        <p:txBody>
          <a:bodyPr/>
          <a:lstStyle/>
          <a:p>
            <a:fld id="{64CF6BC6-FBE4-614C-86DD-2EB7764A7CE8}" type="slidenum">
              <a:rPr lang="en-US" smtClean="0"/>
              <a:t>12</a:t>
            </a:fld>
            <a:endParaRPr lang="en-US"/>
          </a:p>
        </p:txBody>
      </p:sp>
    </p:spTree>
    <p:extLst>
      <p:ext uri="{BB962C8B-B14F-4D97-AF65-F5344CB8AC3E}">
        <p14:creationId xmlns:p14="http://schemas.microsoft.com/office/powerpoint/2010/main" val="134186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system takes two inputs from the designer, a set of high level design constraints</a:t>
            </a:r>
          </a:p>
          <a:p>
            <a:r>
              <a:rPr lang="en-US" dirty="0"/>
              <a:t>And a set of interface elements</a:t>
            </a:r>
          </a:p>
          <a:p>
            <a:r>
              <a:rPr lang="en-US" dirty="0"/>
              <a:t>[click] And the goal is to produce a set of N design variations that satisfy the constraints</a:t>
            </a:r>
          </a:p>
          <a:p>
            <a:r>
              <a:rPr lang="en-US" dirty="0"/>
              <a:t>Scout will also know about basic design principles and visual and graphic design principles so that the designs that it creates will be visually appealing. </a:t>
            </a:r>
          </a:p>
          <a:p>
            <a:r>
              <a:rPr lang="en-US" dirty="0"/>
              <a:t>So we currently are focusing on only producing layout variations, however, we might consider more visual properties like colors and fonts in the future. </a:t>
            </a:r>
          </a:p>
          <a:p>
            <a:r>
              <a:rPr lang="en-US" dirty="0"/>
              <a:t>And we produce X,Y coordinates for elements, since our goal is to produce an SVG document, however, </a:t>
            </a:r>
          </a:p>
          <a:p>
            <a:r>
              <a:rPr lang="en-US" dirty="0"/>
              <a:t>With other UI frameworks such as HTML and CSS, we could possibly output layout arrangement classes. </a:t>
            </a:r>
          </a:p>
        </p:txBody>
      </p:sp>
      <p:sp>
        <p:nvSpPr>
          <p:cNvPr id="4" name="Slide Number Placeholder 3"/>
          <p:cNvSpPr>
            <a:spLocks noGrp="1"/>
          </p:cNvSpPr>
          <p:nvPr>
            <p:ph type="sldNum" sz="quarter" idx="10"/>
          </p:nvPr>
        </p:nvSpPr>
        <p:spPr/>
        <p:txBody>
          <a:bodyPr/>
          <a:lstStyle/>
          <a:p>
            <a:fld id="{64CF6BC6-FBE4-614C-86DD-2EB7764A7CE8}" type="slidenum">
              <a:rPr lang="en-US" smtClean="0"/>
              <a:t>14</a:t>
            </a:fld>
            <a:endParaRPr lang="en-US"/>
          </a:p>
        </p:txBody>
      </p:sp>
    </p:spTree>
    <p:extLst>
      <p:ext uri="{BB962C8B-B14F-4D97-AF65-F5344CB8AC3E}">
        <p14:creationId xmlns:p14="http://schemas.microsoft.com/office/powerpoint/2010/main" val="3865943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our system is using Z3 to encode basic design </a:t>
            </a:r>
            <a:r>
              <a:rPr lang="en-US" dirty="0" err="1"/>
              <a:t>constriants</a:t>
            </a:r>
            <a:r>
              <a:rPr lang="en-US" dirty="0"/>
              <a:t> </a:t>
            </a:r>
          </a:p>
          <a:p>
            <a:pPr marL="628650" lvl="1" indent="-171450">
              <a:buFontTx/>
              <a:buChar char="-"/>
            </a:pPr>
            <a:r>
              <a:rPr lang="en-US" dirty="0"/>
              <a:t>Such as no two shapes should overlap </a:t>
            </a:r>
          </a:p>
          <a:p>
            <a:pPr marL="628650" lvl="1" indent="-171450">
              <a:buFontTx/>
              <a:buChar char="-"/>
            </a:pPr>
            <a:r>
              <a:rPr lang="en-US" dirty="0"/>
              <a:t>Or UI elements should stay inside of containers</a:t>
            </a:r>
          </a:p>
          <a:p>
            <a:pPr marL="171450" lvl="0" indent="-171450">
              <a:buFontTx/>
              <a:buChar char="-"/>
            </a:pPr>
            <a:r>
              <a:rPr lang="en-US" dirty="0"/>
              <a:t>And we also encode high level constraints to keep grouped elements together,</a:t>
            </a:r>
          </a:p>
          <a:p>
            <a:pPr marL="171450" lvl="0" indent="-171450">
              <a:buFontTx/>
              <a:buChar char="-"/>
            </a:pPr>
            <a:r>
              <a:rPr lang="en-US" dirty="0"/>
              <a:t> We also plan to explore encoding prominence/emphasis constraints to increase or increase prominence of elements</a:t>
            </a:r>
          </a:p>
          <a:p>
            <a:pPr marL="171450" lvl="0" indent="-171450">
              <a:buFontTx/>
              <a:buChar char="-"/>
            </a:pPr>
            <a:r>
              <a:rPr lang="en-US" dirty="0"/>
              <a:t>Feedback </a:t>
            </a:r>
            <a:r>
              <a:rPr lang="en-US" dirty="0" err="1"/>
              <a:t>constriants</a:t>
            </a:r>
            <a:r>
              <a:rPr lang="en-US" dirty="0"/>
              <a:t> are also encoded into retrieved designs as constraints to prune down the set of designs the next time we call the search. </a:t>
            </a:r>
          </a:p>
          <a:p>
            <a:pPr marL="171450" lvl="0" indent="-171450">
              <a:buFontTx/>
              <a:buChar char="-"/>
            </a:pPr>
            <a:r>
              <a:rPr lang="en-US" dirty="0"/>
              <a:t>Graphic </a:t>
            </a:r>
            <a:r>
              <a:rPr lang="en-US" dirty="0" err="1"/>
              <a:t>deisgn</a:t>
            </a:r>
            <a:r>
              <a:rPr lang="en-US" dirty="0"/>
              <a:t> constraints are only used</a:t>
            </a:r>
          </a:p>
          <a:p>
            <a:pPr marL="171450" lvl="0" indent="-171450">
              <a:buFontTx/>
              <a:buChar char="-"/>
            </a:pPr>
            <a:endParaRPr lang="en-US" dirty="0"/>
          </a:p>
        </p:txBody>
      </p:sp>
      <p:sp>
        <p:nvSpPr>
          <p:cNvPr id="4" name="Slide Number Placeholder 3"/>
          <p:cNvSpPr>
            <a:spLocks noGrp="1"/>
          </p:cNvSpPr>
          <p:nvPr>
            <p:ph type="sldNum" sz="quarter" idx="10"/>
          </p:nvPr>
        </p:nvSpPr>
        <p:spPr/>
        <p:txBody>
          <a:bodyPr/>
          <a:lstStyle/>
          <a:p>
            <a:fld id="{64CF6BC6-FBE4-614C-86DD-2EB7764A7CE8}" type="slidenum">
              <a:rPr lang="en-US" smtClean="0"/>
              <a:t>15</a:t>
            </a:fld>
            <a:endParaRPr lang="en-US"/>
          </a:p>
        </p:txBody>
      </p:sp>
    </p:spTree>
    <p:extLst>
      <p:ext uri="{BB962C8B-B14F-4D97-AF65-F5344CB8AC3E}">
        <p14:creationId xmlns:p14="http://schemas.microsoft.com/office/powerpoint/2010/main" val="527825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to do our search, we have a set of variables of design properties we want to modify</a:t>
            </a:r>
          </a:p>
          <a:p>
            <a:pPr marL="171450" indent="-171450">
              <a:buFontTx/>
              <a:buChar char="-"/>
            </a:pPr>
            <a:r>
              <a:rPr lang="en-US" dirty="0"/>
              <a:t>The domains for these variables are hard-coded by us currently</a:t>
            </a:r>
          </a:p>
          <a:p>
            <a:pPr marL="171450" indent="-171450">
              <a:buFontTx/>
              <a:buChar char="-"/>
            </a:pPr>
            <a:r>
              <a:rPr lang="en-US" dirty="0"/>
              <a:t>But some of them we would like to mine eventually from a design dataset we have access to. </a:t>
            </a:r>
          </a:p>
          <a:p>
            <a:pPr marL="171450" indent="-171450">
              <a:buFontTx/>
              <a:buChar char="-"/>
            </a:pPr>
            <a:r>
              <a:rPr lang="en-US" dirty="0"/>
              <a:t>An example is arrangement where we can place grouped elements horizontally or vertically and in rows, etc. </a:t>
            </a:r>
          </a:p>
          <a:p>
            <a:pPr marL="171450" indent="-171450">
              <a:buFontTx/>
              <a:buChar char="-"/>
            </a:pPr>
            <a:r>
              <a:rPr lang="en-US" dirty="0"/>
              <a:t>For each of these we are encoding them into Z3 constraints</a:t>
            </a:r>
          </a:p>
          <a:p>
            <a:pPr marL="171450" indent="-171450">
              <a:buFontTx/>
              <a:buChar char="-"/>
            </a:pPr>
            <a:r>
              <a:rPr lang="en-US" dirty="0"/>
              <a:t>[click] for search, we use a random variable ordering to get variety of designs</a:t>
            </a:r>
          </a:p>
          <a:p>
            <a:pPr marL="171450" indent="-171450">
              <a:buFontTx/>
              <a:buChar char="-"/>
            </a:pPr>
            <a:r>
              <a:rPr lang="en-US" dirty="0"/>
              <a:t>[click] and we use a backtracking and branch and bound search to assign variables and check the validity of partial solutions, also by calling Z3</a:t>
            </a:r>
          </a:p>
          <a:p>
            <a:pPr marL="171450" indent="-171450">
              <a:buFontTx/>
              <a:buChar char="-"/>
            </a:pPr>
            <a:r>
              <a:rPr lang="en-US" dirty="0"/>
              <a:t>And then we repeat this process to get a set of solutions.</a:t>
            </a:r>
          </a:p>
        </p:txBody>
      </p:sp>
      <p:sp>
        <p:nvSpPr>
          <p:cNvPr id="4" name="Slide Number Placeholder 3"/>
          <p:cNvSpPr>
            <a:spLocks noGrp="1"/>
          </p:cNvSpPr>
          <p:nvPr>
            <p:ph type="sldNum" sz="quarter" idx="10"/>
          </p:nvPr>
        </p:nvSpPr>
        <p:spPr/>
        <p:txBody>
          <a:bodyPr/>
          <a:lstStyle/>
          <a:p>
            <a:fld id="{64CF6BC6-FBE4-614C-86DD-2EB7764A7CE8}" type="slidenum">
              <a:rPr lang="en-US" smtClean="0"/>
              <a:t>16</a:t>
            </a:fld>
            <a:endParaRPr lang="en-US"/>
          </a:p>
        </p:txBody>
      </p:sp>
    </p:spTree>
    <p:extLst>
      <p:ext uri="{BB962C8B-B14F-4D97-AF65-F5344CB8AC3E}">
        <p14:creationId xmlns:p14="http://schemas.microsoft.com/office/powerpoint/2010/main" val="1516916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generate solutions, but how will we find the ones that are good? </a:t>
            </a:r>
          </a:p>
          <a:p>
            <a:r>
              <a:rPr lang="en-US" dirty="0"/>
              <a:t>Well, we have some visual cost variables based on graphic design principles such as amount and distribution of whitespace, alignment and symmetry, overall alignment, and potentially others</a:t>
            </a:r>
          </a:p>
          <a:p>
            <a:r>
              <a:rPr lang="en-US" dirty="0"/>
              <a:t>[click] Our current approach is to generate a bunch of </a:t>
            </a:r>
            <a:r>
              <a:rPr lang="en-US" dirty="0" err="1"/>
              <a:t>deisgns</a:t>
            </a:r>
            <a:r>
              <a:rPr lang="en-US" dirty="0"/>
              <a:t> (10-100) at a time, rank them by these cost metrics, and show the designer the lowest cost </a:t>
            </a:r>
            <a:r>
              <a:rPr lang="en-US" dirty="0" err="1"/>
              <a:t>fifrst</a:t>
            </a:r>
            <a:endParaRPr lang="en-US" dirty="0"/>
          </a:p>
          <a:p>
            <a:r>
              <a:rPr lang="en-US" dirty="0"/>
              <a:t>However, this leads to a challenge</a:t>
            </a:r>
          </a:p>
        </p:txBody>
      </p:sp>
      <p:sp>
        <p:nvSpPr>
          <p:cNvPr id="4" name="Slide Number Placeholder 3"/>
          <p:cNvSpPr>
            <a:spLocks noGrp="1"/>
          </p:cNvSpPr>
          <p:nvPr>
            <p:ph type="sldNum" sz="quarter" idx="10"/>
          </p:nvPr>
        </p:nvSpPr>
        <p:spPr/>
        <p:txBody>
          <a:bodyPr/>
          <a:lstStyle/>
          <a:p>
            <a:fld id="{64CF6BC6-FBE4-614C-86DD-2EB7764A7CE8}" type="slidenum">
              <a:rPr lang="en-US" smtClean="0"/>
              <a:t>17</a:t>
            </a:fld>
            <a:endParaRPr lang="en-US"/>
          </a:p>
        </p:txBody>
      </p:sp>
    </p:spTree>
    <p:extLst>
      <p:ext uri="{BB962C8B-B14F-4D97-AF65-F5344CB8AC3E}">
        <p14:creationId xmlns:p14="http://schemas.microsoft.com/office/powerpoint/2010/main" val="404671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problem, we face several challenges. </a:t>
            </a:r>
          </a:p>
          <a:p>
            <a:r>
              <a:rPr lang="en-US" dirty="0"/>
              <a:t>One is that we want to give the designer a wide range of variations that are spatially different. </a:t>
            </a:r>
          </a:p>
          <a:p>
            <a:r>
              <a:rPr lang="en-US" dirty="0"/>
              <a:t>So we cant use a solver directly as it tends to give us solutions that all look mostly the same</a:t>
            </a:r>
          </a:p>
          <a:p>
            <a:r>
              <a:rPr lang="en-US" dirty="0"/>
              <a:t>So we have played around with using a random variable ordering and computing some difference metrics</a:t>
            </a:r>
          </a:p>
          <a:p>
            <a:r>
              <a:rPr lang="en-US" dirty="0"/>
              <a:t>[click] Also, we want to generate good designs. We think we get get there with our cost </a:t>
            </a:r>
            <a:r>
              <a:rPr lang="en-US" dirty="0" err="1"/>
              <a:t>funcitions</a:t>
            </a:r>
            <a:r>
              <a:rPr lang="en-US" dirty="0"/>
              <a:t> for graphic design principles, but its also hard to generate enough variations interactively so that enough good designs appear. </a:t>
            </a:r>
          </a:p>
          <a:p>
            <a:pPr marL="171450" indent="-171450">
              <a:buFontTx/>
              <a:buChar char="-"/>
            </a:pPr>
            <a:r>
              <a:rPr lang="en-US" dirty="0"/>
              <a:t>So we are exploring ways we can change the search ordering to chose the best combinations first</a:t>
            </a:r>
          </a:p>
          <a:p>
            <a:pPr marL="171450" indent="-171450">
              <a:buFontTx/>
              <a:buChar char="-"/>
            </a:pPr>
            <a:r>
              <a:rPr lang="en-US" dirty="0"/>
              <a:t>[click[ We also want to make the system scalable and interactive, so we cant overwhelm the solver with too many complex sets of slow </a:t>
            </a:r>
            <a:r>
              <a:rPr lang="en-US" dirty="0" err="1"/>
              <a:t>constriants</a:t>
            </a:r>
            <a:r>
              <a:rPr lang="en-US" dirty="0"/>
              <a:t>.</a:t>
            </a:r>
          </a:p>
        </p:txBody>
      </p:sp>
      <p:sp>
        <p:nvSpPr>
          <p:cNvPr id="4" name="Slide Number Placeholder 3"/>
          <p:cNvSpPr>
            <a:spLocks noGrp="1"/>
          </p:cNvSpPr>
          <p:nvPr>
            <p:ph type="sldNum" sz="quarter" idx="10"/>
          </p:nvPr>
        </p:nvSpPr>
        <p:spPr/>
        <p:txBody>
          <a:bodyPr/>
          <a:lstStyle/>
          <a:p>
            <a:fld id="{64CF6BC6-FBE4-614C-86DD-2EB7764A7CE8}" type="slidenum">
              <a:rPr lang="en-US" smtClean="0"/>
              <a:t>18</a:t>
            </a:fld>
            <a:endParaRPr lang="en-US"/>
          </a:p>
        </p:txBody>
      </p:sp>
    </p:spTree>
    <p:extLst>
      <p:ext uri="{BB962C8B-B14F-4D97-AF65-F5344CB8AC3E}">
        <p14:creationId xmlns:p14="http://schemas.microsoft.com/office/powerpoint/2010/main" val="204565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So to conclude, we’re looking for all thoughts and feedback on how we can solve some of these challenges, especially on the synthesis side. </a:t>
            </a:r>
          </a:p>
        </p:txBody>
      </p:sp>
      <p:sp>
        <p:nvSpPr>
          <p:cNvPr id="4" name="Slide Number Placeholder 3"/>
          <p:cNvSpPr>
            <a:spLocks noGrp="1"/>
          </p:cNvSpPr>
          <p:nvPr>
            <p:ph type="sldNum" sz="quarter" idx="10"/>
          </p:nvPr>
        </p:nvSpPr>
        <p:spPr/>
        <p:txBody>
          <a:bodyPr/>
          <a:lstStyle/>
          <a:p>
            <a:fld id="{64CF6BC6-FBE4-614C-86DD-2EB7764A7CE8}" type="slidenum">
              <a:rPr lang="en-US" smtClean="0"/>
              <a:t>19</a:t>
            </a:fld>
            <a:endParaRPr lang="en-US"/>
          </a:p>
        </p:txBody>
      </p:sp>
    </p:spTree>
    <p:extLst>
      <p:ext uri="{BB962C8B-B14F-4D97-AF65-F5344CB8AC3E}">
        <p14:creationId xmlns:p14="http://schemas.microsoft.com/office/powerpoint/2010/main" val="287368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all have likely designed an interface before, and know its hard to design a good interface that is both usable and visually appealing.</a:t>
            </a:r>
          </a:p>
          <a:p>
            <a:r>
              <a:rPr lang="en-US" dirty="0"/>
              <a:t>One way that </a:t>
            </a:r>
            <a:r>
              <a:rPr lang="en-US" dirty="0" err="1"/>
              <a:t>desing</a:t>
            </a:r>
            <a:r>
              <a:rPr lang="en-US" dirty="0"/>
              <a:t> can be improved is by creating variations. </a:t>
            </a:r>
          </a:p>
        </p:txBody>
      </p:sp>
      <p:sp>
        <p:nvSpPr>
          <p:cNvPr id="4" name="Slide Number Placeholder 3"/>
          <p:cNvSpPr>
            <a:spLocks noGrp="1"/>
          </p:cNvSpPr>
          <p:nvPr>
            <p:ph type="sldNum" sz="quarter" idx="10"/>
          </p:nvPr>
        </p:nvSpPr>
        <p:spPr/>
        <p:txBody>
          <a:bodyPr/>
          <a:lstStyle/>
          <a:p>
            <a:fld id="{64CF6BC6-FBE4-614C-86DD-2EB7764A7CE8}" type="slidenum">
              <a:rPr lang="en-US" smtClean="0"/>
              <a:t>2</a:t>
            </a:fld>
            <a:endParaRPr lang="en-US"/>
          </a:p>
        </p:txBody>
      </p:sp>
    </p:spTree>
    <p:extLst>
      <p:ext uri="{BB962C8B-B14F-4D97-AF65-F5344CB8AC3E}">
        <p14:creationId xmlns:p14="http://schemas.microsoft.com/office/powerpoint/2010/main" val="4177874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Work in the HCI community has shown that when designers create alternatives, it can help them compare tradeoffs between different designs and leads to designs that are more usable and visually appealing. </a:t>
            </a:r>
          </a:p>
        </p:txBody>
      </p:sp>
      <p:sp>
        <p:nvSpPr>
          <p:cNvPr id="4" name="Slide Number Placeholder 3"/>
          <p:cNvSpPr>
            <a:spLocks noGrp="1"/>
          </p:cNvSpPr>
          <p:nvPr>
            <p:ph type="sldNum" sz="quarter" idx="10"/>
          </p:nvPr>
        </p:nvSpPr>
        <p:spPr/>
        <p:txBody>
          <a:bodyPr/>
          <a:lstStyle/>
          <a:p>
            <a:fld id="{64CF6BC6-FBE4-614C-86DD-2EB7764A7CE8}" type="slidenum">
              <a:rPr lang="en-US" smtClean="0"/>
              <a:t>3</a:t>
            </a:fld>
            <a:endParaRPr lang="en-US"/>
          </a:p>
        </p:txBody>
      </p:sp>
    </p:spTree>
    <p:extLst>
      <p:ext uri="{BB962C8B-B14F-4D97-AF65-F5344CB8AC3E}">
        <p14:creationId xmlns:p14="http://schemas.microsoft.com/office/powerpoint/2010/main" val="3688814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designers don’t always create many alternatives because it is difficult to think of a completely new idea</a:t>
            </a:r>
          </a:p>
          <a:p>
            <a:r>
              <a:rPr lang="en-US" dirty="0"/>
              <a:t>[click] it is time consuming</a:t>
            </a:r>
          </a:p>
          <a:p>
            <a:r>
              <a:rPr lang="en-US" dirty="0"/>
              <a:t>[click] and it is also hard for newer </a:t>
            </a:r>
            <a:r>
              <a:rPr lang="en-US" dirty="0" err="1"/>
              <a:t>deisgners</a:t>
            </a:r>
            <a:r>
              <a:rPr lang="en-US" dirty="0"/>
              <a:t> to follow usability and visual design principles with every variation. </a:t>
            </a:r>
          </a:p>
        </p:txBody>
      </p:sp>
      <p:sp>
        <p:nvSpPr>
          <p:cNvPr id="4" name="Slide Number Placeholder 3"/>
          <p:cNvSpPr>
            <a:spLocks noGrp="1"/>
          </p:cNvSpPr>
          <p:nvPr>
            <p:ph type="sldNum" sz="quarter" idx="10"/>
          </p:nvPr>
        </p:nvSpPr>
        <p:spPr/>
        <p:txBody>
          <a:bodyPr/>
          <a:lstStyle/>
          <a:p>
            <a:fld id="{64CF6BC6-FBE4-614C-86DD-2EB7764A7CE8}" type="slidenum">
              <a:rPr lang="en-US" smtClean="0"/>
              <a:t>4</a:t>
            </a:fld>
            <a:endParaRPr lang="en-US"/>
          </a:p>
        </p:txBody>
      </p:sp>
    </p:spTree>
    <p:extLst>
      <p:ext uri="{BB962C8B-B14F-4D97-AF65-F5344CB8AC3E}">
        <p14:creationId xmlns:p14="http://schemas.microsoft.com/office/powerpoint/2010/main" val="2064666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project is about exploring the following questions</a:t>
            </a:r>
          </a:p>
          <a:p>
            <a:pPr marL="171450" indent="-171450">
              <a:buFontTx/>
              <a:buChar char="-"/>
            </a:pPr>
            <a:r>
              <a:rPr lang="en-US" dirty="0"/>
              <a:t>One is Can we generate many good design variations automatically to help designers? </a:t>
            </a:r>
          </a:p>
          <a:p>
            <a:pPr marL="171450" indent="-171450">
              <a:buFontTx/>
              <a:buChar char="-"/>
            </a:pPr>
            <a:r>
              <a:rPr lang="en-US" dirty="0"/>
              <a:t>The other is, can we help designers follow design principles?</a:t>
            </a:r>
          </a:p>
        </p:txBody>
      </p:sp>
      <p:sp>
        <p:nvSpPr>
          <p:cNvPr id="4" name="Slide Number Placeholder 3"/>
          <p:cNvSpPr>
            <a:spLocks noGrp="1"/>
          </p:cNvSpPr>
          <p:nvPr>
            <p:ph type="sldNum" sz="quarter" idx="10"/>
          </p:nvPr>
        </p:nvSpPr>
        <p:spPr/>
        <p:txBody>
          <a:bodyPr/>
          <a:lstStyle/>
          <a:p>
            <a:fld id="{64CF6BC6-FBE4-614C-86DD-2EB7764A7CE8}" type="slidenum">
              <a:rPr lang="en-US" smtClean="0"/>
              <a:t>5</a:t>
            </a:fld>
            <a:endParaRPr lang="en-US"/>
          </a:p>
        </p:txBody>
      </p:sp>
    </p:spTree>
    <p:extLst>
      <p:ext uri="{BB962C8B-B14F-4D97-AF65-F5344CB8AC3E}">
        <p14:creationId xmlns:p14="http://schemas.microsoft.com/office/powerpoint/2010/main" val="2730638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system takes two inputs from the designer, a set of high level design constraints</a:t>
            </a:r>
          </a:p>
          <a:p>
            <a:r>
              <a:rPr lang="en-US" dirty="0"/>
              <a:t>And a set of interface elements</a:t>
            </a:r>
          </a:p>
          <a:p>
            <a:r>
              <a:rPr lang="en-US" dirty="0"/>
              <a:t>And the goal is to produce a set of N design variations that satisfy the constraints</a:t>
            </a:r>
          </a:p>
          <a:p>
            <a:r>
              <a:rPr lang="en-US" dirty="0"/>
              <a:t>Scout will also know about basic design principles and visual and graphic design principles so that the designs that it creates will be visually appealing. </a:t>
            </a:r>
          </a:p>
        </p:txBody>
      </p:sp>
      <p:sp>
        <p:nvSpPr>
          <p:cNvPr id="4" name="Slide Number Placeholder 3"/>
          <p:cNvSpPr>
            <a:spLocks noGrp="1"/>
          </p:cNvSpPr>
          <p:nvPr>
            <p:ph type="sldNum" sz="quarter" idx="10"/>
          </p:nvPr>
        </p:nvSpPr>
        <p:spPr/>
        <p:txBody>
          <a:bodyPr/>
          <a:lstStyle/>
          <a:p>
            <a:fld id="{64CF6BC6-FBE4-614C-86DD-2EB7764A7CE8}" type="slidenum">
              <a:rPr lang="en-US" smtClean="0"/>
              <a:t>6</a:t>
            </a:fld>
            <a:endParaRPr lang="en-US"/>
          </a:p>
        </p:txBody>
      </p:sp>
    </p:spTree>
    <p:extLst>
      <p:ext uri="{BB962C8B-B14F-4D97-AF65-F5344CB8AC3E}">
        <p14:creationId xmlns:p14="http://schemas.microsoft.com/office/powerpoint/2010/main" val="1676533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an overview of how a designer will use this</a:t>
            </a:r>
          </a:p>
          <a:p>
            <a:r>
              <a:rPr lang="en-US" dirty="0"/>
              <a:t>A designer will start by specifying a high level set of </a:t>
            </a:r>
            <a:r>
              <a:rPr lang="en-US" dirty="0" err="1"/>
              <a:t>constriants</a:t>
            </a:r>
            <a:r>
              <a:rPr lang="en-US" dirty="0"/>
              <a:t> on their design (such as the title text should be prominent) </a:t>
            </a:r>
          </a:p>
          <a:p>
            <a:r>
              <a:rPr lang="en-US" dirty="0"/>
              <a:t>[click] Using our interface that will let them define the constraints, and</a:t>
            </a:r>
          </a:p>
          <a:p>
            <a:r>
              <a:rPr lang="en-US" dirty="0"/>
              <a:t>[click] the </a:t>
            </a:r>
            <a:r>
              <a:rPr lang="en-US" dirty="0" err="1"/>
              <a:t>desingns</a:t>
            </a:r>
            <a:r>
              <a:rPr lang="en-US" dirty="0"/>
              <a:t> constraints are fed into our design synthesis engine</a:t>
            </a:r>
          </a:p>
          <a:p>
            <a:r>
              <a:rPr lang="en-US" dirty="0"/>
              <a:t>[click] The synthesis engine will produce a set of design </a:t>
            </a:r>
            <a:r>
              <a:rPr lang="en-US" dirty="0" err="1"/>
              <a:t>varitations</a:t>
            </a:r>
            <a:endParaRPr lang="en-US" dirty="0"/>
          </a:p>
          <a:p>
            <a:r>
              <a:rPr lang="en-US" dirty="0"/>
              <a:t>[click] and the designer will give feedback on the designs through high level feedback constraints.</a:t>
            </a:r>
          </a:p>
          <a:p>
            <a:r>
              <a:rPr lang="en-US" dirty="0"/>
              <a:t>Scout will then respond with a new set of designs that satisfy their constraints. </a:t>
            </a:r>
          </a:p>
        </p:txBody>
      </p:sp>
      <p:sp>
        <p:nvSpPr>
          <p:cNvPr id="4" name="Slide Number Placeholder 3"/>
          <p:cNvSpPr>
            <a:spLocks noGrp="1"/>
          </p:cNvSpPr>
          <p:nvPr>
            <p:ph type="sldNum" sz="quarter" idx="10"/>
          </p:nvPr>
        </p:nvSpPr>
        <p:spPr/>
        <p:txBody>
          <a:bodyPr/>
          <a:lstStyle/>
          <a:p>
            <a:fld id="{64CF6BC6-FBE4-614C-86DD-2EB7764A7CE8}" type="slidenum">
              <a:rPr lang="en-US" smtClean="0"/>
              <a:t>7</a:t>
            </a:fld>
            <a:endParaRPr lang="en-US"/>
          </a:p>
        </p:txBody>
      </p:sp>
    </p:spTree>
    <p:extLst>
      <p:ext uri="{BB962C8B-B14F-4D97-AF65-F5344CB8AC3E}">
        <p14:creationId xmlns:p14="http://schemas.microsoft.com/office/powerpoint/2010/main" val="229237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I’ll give a detailed example of a high-level design constraint, and how that will work in our system. </a:t>
            </a:r>
          </a:p>
        </p:txBody>
      </p:sp>
      <p:sp>
        <p:nvSpPr>
          <p:cNvPr id="4" name="Slide Number Placeholder 3"/>
          <p:cNvSpPr>
            <a:spLocks noGrp="1"/>
          </p:cNvSpPr>
          <p:nvPr>
            <p:ph type="sldNum" sz="quarter" idx="10"/>
          </p:nvPr>
        </p:nvSpPr>
        <p:spPr/>
        <p:txBody>
          <a:bodyPr/>
          <a:lstStyle/>
          <a:p>
            <a:fld id="{64CF6BC6-FBE4-614C-86DD-2EB7764A7CE8}" type="slidenum">
              <a:rPr lang="en-US" smtClean="0"/>
              <a:t>8</a:t>
            </a:fld>
            <a:endParaRPr lang="en-US"/>
          </a:p>
        </p:txBody>
      </p:sp>
    </p:spTree>
    <p:extLst>
      <p:ext uri="{BB962C8B-B14F-4D97-AF65-F5344CB8AC3E}">
        <p14:creationId xmlns:p14="http://schemas.microsoft.com/office/powerpoint/2010/main" val="115934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structure principle states that Interfaces should be organized in a way that is clear and intuitive for users. Related things should be placed together and unrelated things should be separated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Here is design where this principle is not followed. The title and tagline are separate so it is unclear what the tagline is describing.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Here is a good example. Here the tagline and text appear together with the icon so the user will see them as a cohesive unit. </a:t>
            </a:r>
          </a:p>
          <a:p>
            <a:endParaRPr lang="en-US" dirty="0"/>
          </a:p>
        </p:txBody>
      </p:sp>
      <p:sp>
        <p:nvSpPr>
          <p:cNvPr id="4" name="Slide Number Placeholder 3"/>
          <p:cNvSpPr>
            <a:spLocks noGrp="1"/>
          </p:cNvSpPr>
          <p:nvPr>
            <p:ph type="sldNum" sz="quarter" idx="10"/>
          </p:nvPr>
        </p:nvSpPr>
        <p:spPr/>
        <p:txBody>
          <a:bodyPr/>
          <a:lstStyle/>
          <a:p>
            <a:fld id="{64CF6BC6-FBE4-614C-86DD-2EB7764A7CE8}" type="slidenum">
              <a:rPr lang="en-US" smtClean="0"/>
              <a:t>9</a:t>
            </a:fld>
            <a:endParaRPr lang="en-US"/>
          </a:p>
        </p:txBody>
      </p:sp>
    </p:spTree>
    <p:extLst>
      <p:ext uri="{BB962C8B-B14F-4D97-AF65-F5344CB8AC3E}">
        <p14:creationId xmlns:p14="http://schemas.microsoft.com/office/powerpoint/2010/main" val="34839850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4BE96-8B3D-7C4E-8E66-E9051B8651C2}"/>
              </a:ext>
            </a:extLst>
          </p:cNvPr>
          <p:cNvSpPr>
            <a:spLocks noGrp="1"/>
          </p:cNvSpPr>
          <p:nvPr>
            <p:ph type="ctrTitle"/>
          </p:nvPr>
        </p:nvSpPr>
        <p:spPr>
          <a:xfrm>
            <a:off x="1524000" y="1122363"/>
            <a:ext cx="9144000" cy="2387600"/>
          </a:xfrm>
        </p:spPr>
        <p:txBody>
          <a:bodyPr anchor="b">
            <a:normAutofit/>
          </a:bodyPr>
          <a:lstStyle>
            <a:lvl1pPr algn="ctr">
              <a:defRPr sz="4800" b="0" i="0">
                <a:latin typeface="Trebuchet MS" panose="020B070302020209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5575DCAE-7AF2-BD44-8600-4CFCEE318DCF}"/>
              </a:ext>
            </a:extLst>
          </p:cNvPr>
          <p:cNvSpPr>
            <a:spLocks noGrp="1"/>
          </p:cNvSpPr>
          <p:nvPr>
            <p:ph type="subTitle" idx="1"/>
          </p:nvPr>
        </p:nvSpPr>
        <p:spPr>
          <a:xfrm>
            <a:off x="1524000" y="3602038"/>
            <a:ext cx="9144000" cy="1655762"/>
          </a:xfrm>
        </p:spPr>
        <p:txBody>
          <a:bodyPr/>
          <a:lstStyle>
            <a:lvl1pPr marL="0" indent="0" algn="ctr">
              <a:buNone/>
              <a:defRPr sz="2400" b="0" i="0">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7" name="Picture 6">
            <a:extLst>
              <a:ext uri="{FF2B5EF4-FFF2-40B4-BE49-F238E27FC236}">
                <a16:creationId xmlns:a16="http://schemas.microsoft.com/office/drawing/2014/main" id="{09246B9B-CA29-564F-8E51-65E91C539250}"/>
              </a:ext>
            </a:extLst>
          </p:cNvPr>
          <p:cNvPicPr>
            <a:picLocks noChangeAspect="1"/>
          </p:cNvPicPr>
          <p:nvPr userDrawn="1"/>
        </p:nvPicPr>
        <p:blipFill>
          <a:blip r:embed="rId2"/>
          <a:stretch>
            <a:fillRect/>
          </a:stretch>
        </p:blipFill>
        <p:spPr>
          <a:xfrm>
            <a:off x="3292483" y="6228831"/>
            <a:ext cx="3486174" cy="456455"/>
          </a:xfrm>
          <a:prstGeom prst="rect">
            <a:avLst/>
          </a:prstGeom>
        </p:spPr>
      </p:pic>
      <p:pic>
        <p:nvPicPr>
          <p:cNvPr id="8" name="Picture 7">
            <a:extLst>
              <a:ext uri="{FF2B5EF4-FFF2-40B4-BE49-F238E27FC236}">
                <a16:creationId xmlns:a16="http://schemas.microsoft.com/office/drawing/2014/main" id="{C0654BEB-8B5E-B74E-B62F-6158CE4AD66E}"/>
              </a:ext>
            </a:extLst>
          </p:cNvPr>
          <p:cNvPicPr>
            <a:picLocks noChangeAspect="1"/>
          </p:cNvPicPr>
          <p:nvPr userDrawn="1"/>
        </p:nvPicPr>
        <p:blipFill>
          <a:blip r:embed="rId3"/>
          <a:stretch>
            <a:fillRect/>
          </a:stretch>
        </p:blipFill>
        <p:spPr>
          <a:xfrm>
            <a:off x="648178" y="6264582"/>
            <a:ext cx="2300455" cy="384955"/>
          </a:xfrm>
          <a:prstGeom prst="rect">
            <a:avLst/>
          </a:prstGeom>
        </p:spPr>
      </p:pic>
      <p:pic>
        <p:nvPicPr>
          <p:cNvPr id="9" name="Picture 8">
            <a:extLst>
              <a:ext uri="{FF2B5EF4-FFF2-40B4-BE49-F238E27FC236}">
                <a16:creationId xmlns:a16="http://schemas.microsoft.com/office/drawing/2014/main" id="{ACDD8FB0-28CC-8647-A3CA-BF08B60EFD51}"/>
              </a:ext>
            </a:extLst>
          </p:cNvPr>
          <p:cNvPicPr>
            <a:picLocks noChangeAspect="1"/>
          </p:cNvPicPr>
          <p:nvPr userDrawn="1"/>
        </p:nvPicPr>
        <p:blipFill>
          <a:blip r:embed="rId4"/>
          <a:stretch>
            <a:fillRect/>
          </a:stretch>
        </p:blipFill>
        <p:spPr>
          <a:xfrm>
            <a:off x="7122507" y="6228831"/>
            <a:ext cx="1678351" cy="456455"/>
          </a:xfrm>
          <a:prstGeom prst="rect">
            <a:avLst/>
          </a:prstGeom>
        </p:spPr>
      </p:pic>
      <p:pic>
        <p:nvPicPr>
          <p:cNvPr id="4" name="Picture 3">
            <a:extLst>
              <a:ext uri="{FF2B5EF4-FFF2-40B4-BE49-F238E27FC236}">
                <a16:creationId xmlns:a16="http://schemas.microsoft.com/office/drawing/2014/main" id="{8D9A732D-0B13-0A4B-A0D3-B611071EB014}"/>
              </a:ext>
            </a:extLst>
          </p:cNvPr>
          <p:cNvPicPr>
            <a:picLocks noChangeAspect="1"/>
          </p:cNvPicPr>
          <p:nvPr userDrawn="1"/>
        </p:nvPicPr>
        <p:blipFill>
          <a:blip r:embed="rId5"/>
          <a:stretch>
            <a:fillRect/>
          </a:stretch>
        </p:blipFill>
        <p:spPr>
          <a:xfrm>
            <a:off x="9430436" y="6237167"/>
            <a:ext cx="1718211" cy="412370"/>
          </a:xfrm>
          <a:prstGeom prst="rect">
            <a:avLst/>
          </a:prstGeom>
        </p:spPr>
      </p:pic>
    </p:spTree>
    <p:extLst>
      <p:ext uri="{BB962C8B-B14F-4D97-AF65-F5344CB8AC3E}">
        <p14:creationId xmlns:p14="http://schemas.microsoft.com/office/powerpoint/2010/main" val="150663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C843-1A00-014C-BE8B-298AE560F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B3580E-0165-BB4B-BECB-FF95BD11F3C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6B560F-1385-E449-9B40-8FAD813D39F7}"/>
              </a:ext>
            </a:extLst>
          </p:cNvPr>
          <p:cNvSpPr>
            <a:spLocks noGrp="1"/>
          </p:cNvSpPr>
          <p:nvPr>
            <p:ph type="dt" sz="half" idx="10"/>
          </p:nvPr>
        </p:nvSpPr>
        <p:spPr/>
        <p:txBody>
          <a:bodyPr/>
          <a:lstStyle/>
          <a:p>
            <a:fld id="{283FDA96-0B0E-1C43-BDF1-D1CC31BBC625}" type="datetime1">
              <a:rPr lang="en-US" smtClean="0"/>
              <a:t>5/11/18</a:t>
            </a:fld>
            <a:endParaRPr lang="en-US"/>
          </a:p>
        </p:txBody>
      </p:sp>
      <p:sp>
        <p:nvSpPr>
          <p:cNvPr id="5" name="Footer Placeholder 4">
            <a:extLst>
              <a:ext uri="{FF2B5EF4-FFF2-40B4-BE49-F238E27FC236}">
                <a16:creationId xmlns:a16="http://schemas.microsoft.com/office/drawing/2014/main" id="{CE677367-D8E5-2641-8667-BF3208B77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14FD67-36D9-4049-BB12-CC3E992DF02C}"/>
              </a:ext>
            </a:extLst>
          </p:cNvPr>
          <p:cNvSpPr>
            <a:spLocks noGrp="1"/>
          </p:cNvSpPr>
          <p:nvPr>
            <p:ph type="sldNum" sz="quarter" idx="12"/>
          </p:nvPr>
        </p:nvSpPr>
        <p:spPr/>
        <p:txBody>
          <a:bodyPr/>
          <a:lstStyle/>
          <a:p>
            <a:fld id="{2FC57FF8-05A4-7E4D-A128-F24032A13B54}" type="slidenum">
              <a:rPr lang="en-US" smtClean="0"/>
              <a:t>‹#›</a:t>
            </a:fld>
            <a:endParaRPr lang="en-US"/>
          </a:p>
        </p:txBody>
      </p:sp>
    </p:spTree>
    <p:extLst>
      <p:ext uri="{BB962C8B-B14F-4D97-AF65-F5344CB8AC3E}">
        <p14:creationId xmlns:p14="http://schemas.microsoft.com/office/powerpoint/2010/main" val="4061002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66FA06-2EFE-6F4F-85AE-DAEE228537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0F7F52-CBBF-DF4F-A0CC-802EC2E4D56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67B2A3-7770-D54C-88B7-E5B0F8DC8159}"/>
              </a:ext>
            </a:extLst>
          </p:cNvPr>
          <p:cNvSpPr>
            <a:spLocks noGrp="1"/>
          </p:cNvSpPr>
          <p:nvPr>
            <p:ph type="dt" sz="half" idx="10"/>
          </p:nvPr>
        </p:nvSpPr>
        <p:spPr/>
        <p:txBody>
          <a:bodyPr/>
          <a:lstStyle/>
          <a:p>
            <a:fld id="{0370C218-9F89-CF46-B13C-A274D30A0813}" type="datetime1">
              <a:rPr lang="en-US" smtClean="0"/>
              <a:t>5/11/18</a:t>
            </a:fld>
            <a:endParaRPr lang="en-US"/>
          </a:p>
        </p:txBody>
      </p:sp>
      <p:sp>
        <p:nvSpPr>
          <p:cNvPr id="5" name="Footer Placeholder 4">
            <a:extLst>
              <a:ext uri="{FF2B5EF4-FFF2-40B4-BE49-F238E27FC236}">
                <a16:creationId xmlns:a16="http://schemas.microsoft.com/office/drawing/2014/main" id="{83744B6B-7B8E-9C4F-89AC-BE037A5339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C851A1-0ED1-FC46-89AF-6E8234263A7D}"/>
              </a:ext>
            </a:extLst>
          </p:cNvPr>
          <p:cNvSpPr>
            <a:spLocks noGrp="1"/>
          </p:cNvSpPr>
          <p:nvPr>
            <p:ph type="sldNum" sz="quarter" idx="12"/>
          </p:nvPr>
        </p:nvSpPr>
        <p:spPr/>
        <p:txBody>
          <a:bodyPr/>
          <a:lstStyle/>
          <a:p>
            <a:fld id="{2FC57FF8-05A4-7E4D-A128-F24032A13B54}" type="slidenum">
              <a:rPr lang="en-US" smtClean="0"/>
              <a:t>‹#›</a:t>
            </a:fld>
            <a:endParaRPr lang="en-US"/>
          </a:p>
        </p:txBody>
      </p:sp>
    </p:spTree>
    <p:extLst>
      <p:ext uri="{BB962C8B-B14F-4D97-AF65-F5344CB8AC3E}">
        <p14:creationId xmlns:p14="http://schemas.microsoft.com/office/powerpoint/2010/main" val="1448816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0E53BC4-C583-7E42-8016-A790B14DAE0F}"/>
              </a:ext>
            </a:extLst>
          </p:cNvPr>
          <p:cNvSpPr>
            <a:spLocks noGrp="1"/>
          </p:cNvSpPr>
          <p:nvPr>
            <p:ph type="dt" sz="half" idx="10"/>
          </p:nvPr>
        </p:nvSpPr>
        <p:spPr/>
        <p:txBody>
          <a:bodyPr/>
          <a:lstStyle/>
          <a:p>
            <a:fld id="{071CA694-F67B-AA4C-B2C0-18A1A71554B9}" type="datetime1">
              <a:rPr lang="en-US" smtClean="0"/>
              <a:t>5/11/18</a:t>
            </a:fld>
            <a:endParaRPr lang="en-US"/>
          </a:p>
        </p:txBody>
      </p:sp>
      <p:sp>
        <p:nvSpPr>
          <p:cNvPr id="4" name="Footer Placeholder 3">
            <a:extLst>
              <a:ext uri="{FF2B5EF4-FFF2-40B4-BE49-F238E27FC236}">
                <a16:creationId xmlns:a16="http://schemas.microsoft.com/office/drawing/2014/main" id="{6DBF7865-30EF-E24E-BA1D-2F9AA33DE1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ACC840-BB05-4C40-913C-6E34FEFE5C44}"/>
              </a:ext>
            </a:extLst>
          </p:cNvPr>
          <p:cNvSpPr>
            <a:spLocks noGrp="1"/>
          </p:cNvSpPr>
          <p:nvPr>
            <p:ph type="sldNum" sz="quarter" idx="12"/>
          </p:nvPr>
        </p:nvSpPr>
        <p:spPr/>
        <p:txBody>
          <a:bodyPr/>
          <a:lstStyle/>
          <a:p>
            <a:fld id="{2FC57FF8-05A4-7E4D-A128-F24032A13B54}" type="slidenum">
              <a:rPr lang="en-US" smtClean="0"/>
              <a:t>‹#›</a:t>
            </a:fld>
            <a:endParaRPr lang="en-US"/>
          </a:p>
        </p:txBody>
      </p:sp>
      <p:sp>
        <p:nvSpPr>
          <p:cNvPr id="6" name="Rounded Rectangle 5">
            <a:extLst>
              <a:ext uri="{FF2B5EF4-FFF2-40B4-BE49-F238E27FC236}">
                <a16:creationId xmlns:a16="http://schemas.microsoft.com/office/drawing/2014/main" id="{3D2AB08A-F4FA-D94B-BCCF-AF0CC3A619CE}"/>
              </a:ext>
            </a:extLst>
          </p:cNvPr>
          <p:cNvSpPr/>
          <p:nvPr userDrawn="1"/>
        </p:nvSpPr>
        <p:spPr>
          <a:xfrm>
            <a:off x="420795" y="1214784"/>
            <a:ext cx="2810748" cy="1645920"/>
          </a:xfrm>
          <a:prstGeom prst="roundRect">
            <a:avLst/>
          </a:prstGeom>
          <a:noFill/>
          <a:ln w="19050" cap="flat">
            <a:solidFill>
              <a:schemeClr val="bg2">
                <a:lumMod val="50000"/>
              </a:schemeClr>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7" name="TextBox 6">
            <a:extLst>
              <a:ext uri="{FF2B5EF4-FFF2-40B4-BE49-F238E27FC236}">
                <a16:creationId xmlns:a16="http://schemas.microsoft.com/office/drawing/2014/main" id="{BABE35D4-9ECB-6E49-B324-949D349A4F33}"/>
              </a:ext>
            </a:extLst>
          </p:cNvPr>
          <p:cNvSpPr txBox="1"/>
          <p:nvPr userDrawn="1"/>
        </p:nvSpPr>
        <p:spPr>
          <a:xfrm>
            <a:off x="650889" y="1214784"/>
            <a:ext cx="2723322" cy="523220"/>
          </a:xfrm>
          <a:prstGeom prst="rect">
            <a:avLst/>
          </a:prstGeom>
          <a:noFill/>
          <a:ln>
            <a:noFill/>
          </a:ln>
        </p:spPr>
        <p:txBody>
          <a:bodyPr wrap="square" rtlCol="0">
            <a:spAutoFit/>
          </a:bodyPr>
          <a:lstStyle/>
          <a:p>
            <a:r>
              <a:rPr lang="en-US" sz="2800" dirty="0">
                <a:latin typeface="Trebuchet MS" panose="020B0703020202090204" pitchFamily="34" charset="0"/>
              </a:rPr>
              <a:t>Segmentation</a:t>
            </a:r>
          </a:p>
        </p:txBody>
      </p:sp>
      <p:sp>
        <p:nvSpPr>
          <p:cNvPr id="8" name="Rounded Rectangle 7">
            <a:extLst>
              <a:ext uri="{FF2B5EF4-FFF2-40B4-BE49-F238E27FC236}">
                <a16:creationId xmlns:a16="http://schemas.microsoft.com/office/drawing/2014/main" id="{9BB65917-EBE9-9847-BEFE-55C80CD5EE1D}"/>
              </a:ext>
            </a:extLst>
          </p:cNvPr>
          <p:cNvSpPr/>
          <p:nvPr userDrawn="1"/>
        </p:nvSpPr>
        <p:spPr>
          <a:xfrm>
            <a:off x="420795" y="3058863"/>
            <a:ext cx="2810748" cy="1645920"/>
          </a:xfrm>
          <a:prstGeom prst="roundRect">
            <a:avLst/>
          </a:prstGeom>
          <a:noFill/>
          <a:ln w="19050" cap="flat">
            <a:solidFill>
              <a:schemeClr val="bg2">
                <a:lumMod val="50000"/>
              </a:schemeClr>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9" name="TextBox 8">
            <a:extLst>
              <a:ext uri="{FF2B5EF4-FFF2-40B4-BE49-F238E27FC236}">
                <a16:creationId xmlns:a16="http://schemas.microsoft.com/office/drawing/2014/main" id="{38D32388-3EDE-EA43-A039-2134FB65DE32}"/>
              </a:ext>
            </a:extLst>
          </p:cNvPr>
          <p:cNvSpPr txBox="1"/>
          <p:nvPr userDrawn="1"/>
        </p:nvSpPr>
        <p:spPr>
          <a:xfrm>
            <a:off x="650889" y="3058863"/>
            <a:ext cx="2723322" cy="523220"/>
          </a:xfrm>
          <a:prstGeom prst="rect">
            <a:avLst/>
          </a:prstGeom>
          <a:noFill/>
          <a:ln>
            <a:noFill/>
          </a:ln>
        </p:spPr>
        <p:txBody>
          <a:bodyPr wrap="square" rtlCol="0">
            <a:spAutoFit/>
          </a:bodyPr>
          <a:lstStyle/>
          <a:p>
            <a:r>
              <a:rPr lang="en-US" sz="2800" dirty="0">
                <a:latin typeface="Trebuchet MS" panose="020B0703020202090204" pitchFamily="34" charset="0"/>
              </a:rPr>
              <a:t>Vectorization</a:t>
            </a:r>
          </a:p>
        </p:txBody>
      </p:sp>
      <p:sp>
        <p:nvSpPr>
          <p:cNvPr id="10" name="Rounded Rectangle 9">
            <a:extLst>
              <a:ext uri="{FF2B5EF4-FFF2-40B4-BE49-F238E27FC236}">
                <a16:creationId xmlns:a16="http://schemas.microsoft.com/office/drawing/2014/main" id="{89ED20AA-F6FB-1E4F-838E-6828331F21BA}"/>
              </a:ext>
            </a:extLst>
          </p:cNvPr>
          <p:cNvSpPr/>
          <p:nvPr userDrawn="1"/>
        </p:nvSpPr>
        <p:spPr>
          <a:xfrm>
            <a:off x="420795" y="4886712"/>
            <a:ext cx="2810748" cy="1645920"/>
          </a:xfrm>
          <a:prstGeom prst="roundRect">
            <a:avLst/>
          </a:prstGeom>
          <a:noFill/>
          <a:ln w="19050" cap="flat">
            <a:solidFill>
              <a:schemeClr val="bg2">
                <a:lumMod val="50000"/>
              </a:schemeClr>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TextBox 10">
            <a:extLst>
              <a:ext uri="{FF2B5EF4-FFF2-40B4-BE49-F238E27FC236}">
                <a16:creationId xmlns:a16="http://schemas.microsoft.com/office/drawing/2014/main" id="{2C68D1C8-A04A-B14C-A46F-4D4DC4402087}"/>
              </a:ext>
            </a:extLst>
          </p:cNvPr>
          <p:cNvSpPr txBox="1"/>
          <p:nvPr userDrawn="1"/>
        </p:nvSpPr>
        <p:spPr>
          <a:xfrm>
            <a:off x="650889" y="4886712"/>
            <a:ext cx="2723322" cy="523220"/>
          </a:xfrm>
          <a:prstGeom prst="rect">
            <a:avLst/>
          </a:prstGeom>
          <a:noFill/>
          <a:ln>
            <a:noFill/>
          </a:ln>
        </p:spPr>
        <p:txBody>
          <a:bodyPr wrap="square" rtlCol="0">
            <a:spAutoFit/>
          </a:bodyPr>
          <a:lstStyle/>
          <a:p>
            <a:r>
              <a:rPr lang="en-US" sz="2800" dirty="0">
                <a:latin typeface="Trebuchet MS" panose="020B0703020202090204" pitchFamily="34" charset="0"/>
              </a:rPr>
              <a:t>Beautification</a:t>
            </a:r>
          </a:p>
        </p:txBody>
      </p:sp>
      <p:sp>
        <p:nvSpPr>
          <p:cNvPr id="12" name="Down Arrow 11">
            <a:extLst>
              <a:ext uri="{FF2B5EF4-FFF2-40B4-BE49-F238E27FC236}">
                <a16:creationId xmlns:a16="http://schemas.microsoft.com/office/drawing/2014/main" id="{1CEBCBCA-563A-4A4E-A24E-21440AF42EBC}"/>
              </a:ext>
            </a:extLst>
          </p:cNvPr>
          <p:cNvSpPr/>
          <p:nvPr userDrawn="1"/>
        </p:nvSpPr>
        <p:spPr>
          <a:xfrm>
            <a:off x="1669774" y="2860704"/>
            <a:ext cx="268356" cy="198159"/>
          </a:xfrm>
          <a:prstGeom prst="downArrow">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29A105C0-36DA-3346-874E-08A5D328BA74}"/>
              </a:ext>
            </a:extLst>
          </p:cNvPr>
          <p:cNvSpPr/>
          <p:nvPr userDrawn="1"/>
        </p:nvSpPr>
        <p:spPr>
          <a:xfrm>
            <a:off x="1681563" y="4704783"/>
            <a:ext cx="256567" cy="198159"/>
          </a:xfrm>
          <a:prstGeom prst="downArrow">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9081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727FD-A67A-8745-BC79-6EE38077182D}"/>
              </a:ext>
            </a:extLst>
          </p:cNvPr>
          <p:cNvSpPr>
            <a:spLocks noGrp="1"/>
          </p:cNvSpPr>
          <p:nvPr>
            <p:ph type="title"/>
          </p:nvPr>
        </p:nvSpPr>
        <p:spPr>
          <a:xfrm>
            <a:off x="289560" y="29845"/>
            <a:ext cx="10515600" cy="1325563"/>
          </a:xfrm>
        </p:spPr>
        <p:txBody>
          <a:bodyPr>
            <a:normAutofit/>
          </a:bodyPr>
          <a:lstStyle>
            <a:lvl1pPr>
              <a:defRPr sz="3600" b="0" i="0">
                <a:latin typeface="Trebuchet MS" panose="020B070302020209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07C67494-E2CD-704A-AF10-FE6F7FE8DD1A}"/>
              </a:ext>
            </a:extLst>
          </p:cNvPr>
          <p:cNvSpPr>
            <a:spLocks noGrp="1"/>
          </p:cNvSpPr>
          <p:nvPr>
            <p:ph idx="1"/>
          </p:nvPr>
        </p:nvSpPr>
        <p:spPr/>
        <p:txBody>
          <a:bodyPr/>
          <a:lstStyle>
            <a:lvl1pPr>
              <a:defRPr b="0" i="0">
                <a:latin typeface="Trebuchet MS" panose="020B0703020202090204" pitchFamily="34" charset="0"/>
              </a:defRPr>
            </a:lvl1pPr>
            <a:lvl2pPr>
              <a:defRPr b="0" i="0">
                <a:latin typeface="Trebuchet MS" panose="020B0703020202090204" pitchFamily="34" charset="0"/>
              </a:defRPr>
            </a:lvl2pPr>
            <a:lvl3pPr>
              <a:defRPr b="0" i="0">
                <a:latin typeface="Trebuchet MS" panose="020B0703020202090204" pitchFamily="34" charset="0"/>
              </a:defRPr>
            </a:lvl3pPr>
            <a:lvl4pPr>
              <a:defRPr b="0" i="0">
                <a:latin typeface="Trebuchet MS" panose="020B0703020202090204" pitchFamily="34" charset="0"/>
              </a:defRPr>
            </a:lvl4pPr>
            <a:lvl5pPr>
              <a:defRPr b="0" i="0">
                <a:latin typeface="Trebuchet MS" panose="020B070302020209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C33D5D6-FAF4-3147-9A5D-B8886076463E}"/>
              </a:ext>
            </a:extLst>
          </p:cNvPr>
          <p:cNvSpPr>
            <a:spLocks noGrp="1"/>
          </p:cNvSpPr>
          <p:nvPr>
            <p:ph type="dt" sz="half" idx="10"/>
          </p:nvPr>
        </p:nvSpPr>
        <p:spPr/>
        <p:txBody>
          <a:bodyPr/>
          <a:lstStyle/>
          <a:p>
            <a:fld id="{2BC954E0-B1D3-234E-9946-7E59A78095CD}" type="datetime1">
              <a:rPr lang="en-US" smtClean="0"/>
              <a:t>5/11/18</a:t>
            </a:fld>
            <a:endParaRPr lang="en-US"/>
          </a:p>
        </p:txBody>
      </p:sp>
      <p:sp>
        <p:nvSpPr>
          <p:cNvPr id="5" name="Footer Placeholder 4">
            <a:extLst>
              <a:ext uri="{FF2B5EF4-FFF2-40B4-BE49-F238E27FC236}">
                <a16:creationId xmlns:a16="http://schemas.microsoft.com/office/drawing/2014/main" id="{81A2F601-DC12-344D-9D3E-1B951280C0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AF42AD-D0D2-E44B-A584-1FB640165245}"/>
              </a:ext>
            </a:extLst>
          </p:cNvPr>
          <p:cNvSpPr>
            <a:spLocks noGrp="1"/>
          </p:cNvSpPr>
          <p:nvPr>
            <p:ph type="sldNum" sz="quarter" idx="12"/>
          </p:nvPr>
        </p:nvSpPr>
        <p:spPr>
          <a:xfrm>
            <a:off x="9275992" y="6396107"/>
            <a:ext cx="2743200" cy="365125"/>
          </a:xfrm>
        </p:spPr>
        <p:txBody>
          <a:bodyPr/>
          <a:lstStyle>
            <a:lvl1pPr>
              <a:defRPr>
                <a:solidFill>
                  <a:schemeClr val="tx1"/>
                </a:solidFill>
                <a:latin typeface="Trebuchet MS" panose="020B0703020202090204" pitchFamily="34" charset="0"/>
              </a:defRPr>
            </a:lvl1pPr>
          </a:lstStyle>
          <a:p>
            <a:fld id="{2FC57FF8-05A4-7E4D-A128-F24032A13B54}" type="slidenum">
              <a:rPr lang="en-US" smtClean="0"/>
              <a:pPr/>
              <a:t>‹#›</a:t>
            </a:fld>
            <a:endParaRPr lang="en-US" dirty="0"/>
          </a:p>
        </p:txBody>
      </p:sp>
    </p:spTree>
    <p:extLst>
      <p:ext uri="{BB962C8B-B14F-4D97-AF65-F5344CB8AC3E}">
        <p14:creationId xmlns:p14="http://schemas.microsoft.com/office/powerpoint/2010/main" val="3350417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C0F94-2F5A-E44E-907F-1B9B9AD0CC64}"/>
              </a:ext>
            </a:extLst>
          </p:cNvPr>
          <p:cNvSpPr>
            <a:spLocks noGrp="1"/>
          </p:cNvSpPr>
          <p:nvPr>
            <p:ph type="title"/>
          </p:nvPr>
        </p:nvSpPr>
        <p:spPr>
          <a:xfrm>
            <a:off x="831850" y="1709738"/>
            <a:ext cx="10515600" cy="2852737"/>
          </a:xfrm>
        </p:spPr>
        <p:txBody>
          <a:bodyPr anchor="b">
            <a:normAutofit/>
          </a:bodyPr>
          <a:lstStyle>
            <a:lvl1pPr>
              <a:defRPr sz="4800" b="0" i="0">
                <a:latin typeface="Trebuchet MS" panose="020B070302020209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68DB0CDA-1FA4-2048-B7D4-029F8F9BB4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B96EE84C-2C82-D742-8471-99020BFE8835}"/>
              </a:ext>
            </a:extLst>
          </p:cNvPr>
          <p:cNvSpPr>
            <a:spLocks noGrp="1"/>
          </p:cNvSpPr>
          <p:nvPr>
            <p:ph type="dt" sz="half" idx="10"/>
          </p:nvPr>
        </p:nvSpPr>
        <p:spPr/>
        <p:txBody>
          <a:bodyPr/>
          <a:lstStyle/>
          <a:p>
            <a:fld id="{71E18BBF-256E-3E46-8725-A94DF84BF188}" type="datetime1">
              <a:rPr lang="en-US" smtClean="0"/>
              <a:t>5/11/18</a:t>
            </a:fld>
            <a:endParaRPr lang="en-US"/>
          </a:p>
        </p:txBody>
      </p:sp>
      <p:sp>
        <p:nvSpPr>
          <p:cNvPr id="5" name="Footer Placeholder 4">
            <a:extLst>
              <a:ext uri="{FF2B5EF4-FFF2-40B4-BE49-F238E27FC236}">
                <a16:creationId xmlns:a16="http://schemas.microsoft.com/office/drawing/2014/main" id="{15FFFC8D-865A-E84F-B367-65D1804B7F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1FEB63-D376-AE4C-8605-15CEB279361F}"/>
              </a:ext>
            </a:extLst>
          </p:cNvPr>
          <p:cNvSpPr>
            <a:spLocks noGrp="1"/>
          </p:cNvSpPr>
          <p:nvPr>
            <p:ph type="sldNum" sz="quarter" idx="12"/>
          </p:nvPr>
        </p:nvSpPr>
        <p:spPr>
          <a:xfrm>
            <a:off x="9272016" y="6391656"/>
            <a:ext cx="2743200" cy="365125"/>
          </a:xfrm>
        </p:spPr>
        <p:txBody>
          <a:bodyPr/>
          <a:lstStyle>
            <a:lvl1pPr>
              <a:defRPr>
                <a:solidFill>
                  <a:schemeClr val="tx1"/>
                </a:solidFill>
                <a:latin typeface="Trebuchet MS" panose="020B0703020202090204" pitchFamily="34" charset="0"/>
              </a:defRPr>
            </a:lvl1pPr>
          </a:lstStyle>
          <a:p>
            <a:fld id="{2FC57FF8-05A4-7E4D-A128-F24032A13B54}" type="slidenum">
              <a:rPr lang="en-US" smtClean="0"/>
              <a:pPr/>
              <a:t>‹#›</a:t>
            </a:fld>
            <a:endParaRPr lang="en-US" dirty="0"/>
          </a:p>
        </p:txBody>
      </p:sp>
    </p:spTree>
    <p:extLst>
      <p:ext uri="{BB962C8B-B14F-4D97-AF65-F5344CB8AC3E}">
        <p14:creationId xmlns:p14="http://schemas.microsoft.com/office/powerpoint/2010/main" val="2348460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5F34-198D-BB4D-938C-4B9C2B675B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68739A-98C5-0E46-B9B8-7D386ABA0D7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FEFD18-6570-9546-8F2C-03C09BBEACD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647226-FC6F-4D4D-90F0-4541A69BB8AD}"/>
              </a:ext>
            </a:extLst>
          </p:cNvPr>
          <p:cNvSpPr>
            <a:spLocks noGrp="1"/>
          </p:cNvSpPr>
          <p:nvPr>
            <p:ph type="dt" sz="half" idx="10"/>
          </p:nvPr>
        </p:nvSpPr>
        <p:spPr/>
        <p:txBody>
          <a:bodyPr/>
          <a:lstStyle/>
          <a:p>
            <a:fld id="{9894BE02-703A-204A-94D8-4FAD18DB4794}" type="datetime1">
              <a:rPr lang="en-US" smtClean="0"/>
              <a:t>5/11/18</a:t>
            </a:fld>
            <a:endParaRPr lang="en-US"/>
          </a:p>
        </p:txBody>
      </p:sp>
      <p:sp>
        <p:nvSpPr>
          <p:cNvPr id="6" name="Footer Placeholder 5">
            <a:extLst>
              <a:ext uri="{FF2B5EF4-FFF2-40B4-BE49-F238E27FC236}">
                <a16:creationId xmlns:a16="http://schemas.microsoft.com/office/drawing/2014/main" id="{B342313A-EF74-CC48-92BD-7A90409496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CC6267-52FA-BE47-83D5-81B1218CA992}"/>
              </a:ext>
            </a:extLst>
          </p:cNvPr>
          <p:cNvSpPr>
            <a:spLocks noGrp="1"/>
          </p:cNvSpPr>
          <p:nvPr>
            <p:ph type="sldNum" sz="quarter" idx="12"/>
          </p:nvPr>
        </p:nvSpPr>
        <p:spPr/>
        <p:txBody>
          <a:bodyPr/>
          <a:lstStyle/>
          <a:p>
            <a:fld id="{2FC57FF8-05A4-7E4D-A128-F24032A13B54}" type="slidenum">
              <a:rPr lang="en-US" smtClean="0"/>
              <a:t>‹#›</a:t>
            </a:fld>
            <a:endParaRPr lang="en-US"/>
          </a:p>
        </p:txBody>
      </p:sp>
    </p:spTree>
    <p:extLst>
      <p:ext uri="{BB962C8B-B14F-4D97-AF65-F5344CB8AC3E}">
        <p14:creationId xmlns:p14="http://schemas.microsoft.com/office/powerpoint/2010/main" val="421774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153A4-1456-6140-8BF7-D9A1A5FF1D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193AB1-D2EB-064A-9A9A-BB2EE35496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DCE00F8-3C01-4540-BEF4-B5D0CC9A862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B352AE-C1EF-CB48-A50B-7F63888522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6E91BF-67E4-4F4F-BD63-6CA57F6877A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A16F52-53E9-9843-B03F-1F16C327EA1C}"/>
              </a:ext>
            </a:extLst>
          </p:cNvPr>
          <p:cNvSpPr>
            <a:spLocks noGrp="1"/>
          </p:cNvSpPr>
          <p:nvPr>
            <p:ph type="dt" sz="half" idx="10"/>
          </p:nvPr>
        </p:nvSpPr>
        <p:spPr/>
        <p:txBody>
          <a:bodyPr/>
          <a:lstStyle/>
          <a:p>
            <a:fld id="{5F81C42B-5920-F244-A0C5-5800CE060FB5}" type="datetime1">
              <a:rPr lang="en-US" smtClean="0"/>
              <a:t>5/11/18</a:t>
            </a:fld>
            <a:endParaRPr lang="en-US"/>
          </a:p>
        </p:txBody>
      </p:sp>
      <p:sp>
        <p:nvSpPr>
          <p:cNvPr id="8" name="Footer Placeholder 7">
            <a:extLst>
              <a:ext uri="{FF2B5EF4-FFF2-40B4-BE49-F238E27FC236}">
                <a16:creationId xmlns:a16="http://schemas.microsoft.com/office/drawing/2014/main" id="{7C93F51A-1A0B-3942-B6CF-C77D2E53FB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2F1833-4988-7E4B-A76F-EC845753C110}"/>
              </a:ext>
            </a:extLst>
          </p:cNvPr>
          <p:cNvSpPr>
            <a:spLocks noGrp="1"/>
          </p:cNvSpPr>
          <p:nvPr>
            <p:ph type="sldNum" sz="quarter" idx="12"/>
          </p:nvPr>
        </p:nvSpPr>
        <p:spPr/>
        <p:txBody>
          <a:bodyPr/>
          <a:lstStyle/>
          <a:p>
            <a:fld id="{2FC57FF8-05A4-7E4D-A128-F24032A13B54}" type="slidenum">
              <a:rPr lang="en-US" smtClean="0"/>
              <a:t>‹#›</a:t>
            </a:fld>
            <a:endParaRPr lang="en-US"/>
          </a:p>
        </p:txBody>
      </p:sp>
    </p:spTree>
    <p:extLst>
      <p:ext uri="{BB962C8B-B14F-4D97-AF65-F5344CB8AC3E}">
        <p14:creationId xmlns:p14="http://schemas.microsoft.com/office/powerpoint/2010/main" val="2054400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5D808-E5E3-0244-AA88-844E5EB3B4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1A1A34-0D9A-7741-93B9-7EC314E71839}"/>
              </a:ext>
            </a:extLst>
          </p:cNvPr>
          <p:cNvSpPr>
            <a:spLocks noGrp="1"/>
          </p:cNvSpPr>
          <p:nvPr>
            <p:ph type="dt" sz="half" idx="10"/>
          </p:nvPr>
        </p:nvSpPr>
        <p:spPr/>
        <p:txBody>
          <a:bodyPr/>
          <a:lstStyle/>
          <a:p>
            <a:fld id="{71A561E7-1096-B941-A06D-D9A239D1889E}" type="datetime1">
              <a:rPr lang="en-US" smtClean="0"/>
              <a:t>5/11/18</a:t>
            </a:fld>
            <a:endParaRPr lang="en-US"/>
          </a:p>
        </p:txBody>
      </p:sp>
      <p:sp>
        <p:nvSpPr>
          <p:cNvPr id="4" name="Footer Placeholder 3">
            <a:extLst>
              <a:ext uri="{FF2B5EF4-FFF2-40B4-BE49-F238E27FC236}">
                <a16:creationId xmlns:a16="http://schemas.microsoft.com/office/drawing/2014/main" id="{2C474F6D-8EBB-FC41-B599-D29E69534D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143F68-B206-A54A-860E-586F052C0D30}"/>
              </a:ext>
            </a:extLst>
          </p:cNvPr>
          <p:cNvSpPr>
            <a:spLocks noGrp="1"/>
          </p:cNvSpPr>
          <p:nvPr>
            <p:ph type="sldNum" sz="quarter" idx="12"/>
          </p:nvPr>
        </p:nvSpPr>
        <p:spPr/>
        <p:txBody>
          <a:bodyPr/>
          <a:lstStyle/>
          <a:p>
            <a:fld id="{2FC57FF8-05A4-7E4D-A128-F24032A13B54}" type="slidenum">
              <a:rPr lang="en-US" smtClean="0"/>
              <a:t>‹#›</a:t>
            </a:fld>
            <a:endParaRPr lang="en-US"/>
          </a:p>
        </p:txBody>
      </p:sp>
    </p:spTree>
    <p:extLst>
      <p:ext uri="{BB962C8B-B14F-4D97-AF65-F5344CB8AC3E}">
        <p14:creationId xmlns:p14="http://schemas.microsoft.com/office/powerpoint/2010/main" val="261944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A39BBD-6FD9-B348-91BB-03BA409B9A99}"/>
              </a:ext>
            </a:extLst>
          </p:cNvPr>
          <p:cNvSpPr>
            <a:spLocks noGrp="1"/>
          </p:cNvSpPr>
          <p:nvPr>
            <p:ph type="dt" sz="half" idx="10"/>
          </p:nvPr>
        </p:nvSpPr>
        <p:spPr/>
        <p:txBody>
          <a:bodyPr/>
          <a:lstStyle/>
          <a:p>
            <a:fld id="{76FC7130-9490-CC48-91D8-61A9FF3D6398}" type="datetime1">
              <a:rPr lang="en-US" smtClean="0"/>
              <a:t>5/11/18</a:t>
            </a:fld>
            <a:endParaRPr lang="en-US"/>
          </a:p>
        </p:txBody>
      </p:sp>
      <p:sp>
        <p:nvSpPr>
          <p:cNvPr id="3" name="Footer Placeholder 2">
            <a:extLst>
              <a:ext uri="{FF2B5EF4-FFF2-40B4-BE49-F238E27FC236}">
                <a16:creationId xmlns:a16="http://schemas.microsoft.com/office/drawing/2014/main" id="{807D5325-9869-404C-B4BB-35A86552B4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8A01E7-C83F-AE46-8985-EB8BA8809AB9}"/>
              </a:ext>
            </a:extLst>
          </p:cNvPr>
          <p:cNvSpPr>
            <a:spLocks noGrp="1"/>
          </p:cNvSpPr>
          <p:nvPr>
            <p:ph type="sldNum" sz="quarter" idx="12"/>
          </p:nvPr>
        </p:nvSpPr>
        <p:spPr/>
        <p:txBody>
          <a:bodyPr/>
          <a:lstStyle/>
          <a:p>
            <a:fld id="{2FC57FF8-05A4-7E4D-A128-F24032A13B54}" type="slidenum">
              <a:rPr lang="en-US" smtClean="0"/>
              <a:t>‹#›</a:t>
            </a:fld>
            <a:endParaRPr lang="en-US"/>
          </a:p>
        </p:txBody>
      </p:sp>
    </p:spTree>
    <p:extLst>
      <p:ext uri="{BB962C8B-B14F-4D97-AF65-F5344CB8AC3E}">
        <p14:creationId xmlns:p14="http://schemas.microsoft.com/office/powerpoint/2010/main" val="259094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6AF6D-D656-8948-805D-FEC6AF57C6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013652-6AA6-3543-9BDE-6E77DEB924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AAE2BD-AB5A-554E-BD6E-9AC4F233C7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44ABA0-1F4E-5A44-90F3-BD2BAF9C0F7D}"/>
              </a:ext>
            </a:extLst>
          </p:cNvPr>
          <p:cNvSpPr>
            <a:spLocks noGrp="1"/>
          </p:cNvSpPr>
          <p:nvPr>
            <p:ph type="dt" sz="half" idx="10"/>
          </p:nvPr>
        </p:nvSpPr>
        <p:spPr/>
        <p:txBody>
          <a:bodyPr/>
          <a:lstStyle/>
          <a:p>
            <a:fld id="{DEEEE4F9-85E2-D14B-94F9-C05A49D3278C}" type="datetime1">
              <a:rPr lang="en-US" smtClean="0"/>
              <a:t>5/11/18</a:t>
            </a:fld>
            <a:endParaRPr lang="en-US"/>
          </a:p>
        </p:txBody>
      </p:sp>
      <p:sp>
        <p:nvSpPr>
          <p:cNvPr id="6" name="Footer Placeholder 5">
            <a:extLst>
              <a:ext uri="{FF2B5EF4-FFF2-40B4-BE49-F238E27FC236}">
                <a16:creationId xmlns:a16="http://schemas.microsoft.com/office/drawing/2014/main" id="{74168BB8-BCBD-9444-BD7E-55BA35B1BD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B05233-BE72-544F-B42B-BC2B63FBB61F}"/>
              </a:ext>
            </a:extLst>
          </p:cNvPr>
          <p:cNvSpPr>
            <a:spLocks noGrp="1"/>
          </p:cNvSpPr>
          <p:nvPr>
            <p:ph type="sldNum" sz="quarter" idx="12"/>
          </p:nvPr>
        </p:nvSpPr>
        <p:spPr/>
        <p:txBody>
          <a:bodyPr/>
          <a:lstStyle/>
          <a:p>
            <a:fld id="{2FC57FF8-05A4-7E4D-A128-F24032A13B54}" type="slidenum">
              <a:rPr lang="en-US" smtClean="0"/>
              <a:t>‹#›</a:t>
            </a:fld>
            <a:endParaRPr lang="en-US"/>
          </a:p>
        </p:txBody>
      </p:sp>
    </p:spTree>
    <p:extLst>
      <p:ext uri="{BB962C8B-B14F-4D97-AF65-F5344CB8AC3E}">
        <p14:creationId xmlns:p14="http://schemas.microsoft.com/office/powerpoint/2010/main" val="2511252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3F968-5F80-A048-BB66-96EFA27004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50FB5B-A2B6-864C-89FF-D415D7E0DB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42005A-BECF-F043-BB77-91CA8ACA6C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604ECE-3971-F742-A2D9-99458E356609}"/>
              </a:ext>
            </a:extLst>
          </p:cNvPr>
          <p:cNvSpPr>
            <a:spLocks noGrp="1"/>
          </p:cNvSpPr>
          <p:nvPr>
            <p:ph type="dt" sz="half" idx="10"/>
          </p:nvPr>
        </p:nvSpPr>
        <p:spPr/>
        <p:txBody>
          <a:bodyPr/>
          <a:lstStyle/>
          <a:p>
            <a:fld id="{DA5465E3-9CBB-5049-8A0E-5CD528312446}" type="datetime1">
              <a:rPr lang="en-US" smtClean="0"/>
              <a:t>5/11/18</a:t>
            </a:fld>
            <a:endParaRPr lang="en-US"/>
          </a:p>
        </p:txBody>
      </p:sp>
      <p:sp>
        <p:nvSpPr>
          <p:cNvPr id="6" name="Footer Placeholder 5">
            <a:extLst>
              <a:ext uri="{FF2B5EF4-FFF2-40B4-BE49-F238E27FC236}">
                <a16:creationId xmlns:a16="http://schemas.microsoft.com/office/drawing/2014/main" id="{603B160E-3F0F-104A-9A56-DC94DDE027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4B80F4-0B42-814F-BB03-C4568989FB99}"/>
              </a:ext>
            </a:extLst>
          </p:cNvPr>
          <p:cNvSpPr>
            <a:spLocks noGrp="1"/>
          </p:cNvSpPr>
          <p:nvPr>
            <p:ph type="sldNum" sz="quarter" idx="12"/>
          </p:nvPr>
        </p:nvSpPr>
        <p:spPr/>
        <p:txBody>
          <a:bodyPr/>
          <a:lstStyle/>
          <a:p>
            <a:fld id="{2FC57FF8-05A4-7E4D-A128-F24032A13B54}" type="slidenum">
              <a:rPr lang="en-US" smtClean="0"/>
              <a:t>‹#›</a:t>
            </a:fld>
            <a:endParaRPr lang="en-US"/>
          </a:p>
        </p:txBody>
      </p:sp>
    </p:spTree>
    <p:extLst>
      <p:ext uri="{BB962C8B-B14F-4D97-AF65-F5344CB8AC3E}">
        <p14:creationId xmlns:p14="http://schemas.microsoft.com/office/powerpoint/2010/main" val="3608087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AA1C00-88CF-F54C-BDD0-C680E2B89A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257D28-6D9C-5345-8332-6A9F68B2F3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A4B0DB-2038-614D-AE0E-CA5013D370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1CA694-F67B-AA4C-B2C0-18A1A71554B9}" type="datetime1">
              <a:rPr lang="en-US" smtClean="0"/>
              <a:t>5/11/18</a:t>
            </a:fld>
            <a:endParaRPr lang="en-US"/>
          </a:p>
        </p:txBody>
      </p:sp>
      <p:sp>
        <p:nvSpPr>
          <p:cNvPr id="5" name="Footer Placeholder 4">
            <a:extLst>
              <a:ext uri="{FF2B5EF4-FFF2-40B4-BE49-F238E27FC236}">
                <a16:creationId xmlns:a16="http://schemas.microsoft.com/office/drawing/2014/main" id="{8A7B7F3D-3F1B-024A-83B2-94B5BF47B3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3EBCA6-93D0-1845-A6FF-199CC79AFA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C57FF8-05A4-7E4D-A128-F24032A13B54}" type="slidenum">
              <a:rPr lang="en-US" smtClean="0"/>
              <a:t>‹#›</a:t>
            </a:fld>
            <a:endParaRPr lang="en-US"/>
          </a:p>
        </p:txBody>
      </p:sp>
    </p:spTree>
    <p:extLst>
      <p:ext uri="{BB962C8B-B14F-4D97-AF65-F5344CB8AC3E}">
        <p14:creationId xmlns:p14="http://schemas.microsoft.com/office/powerpoint/2010/main" val="3717781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8.tiff"/><Relationship Id="rId7" Type="http://schemas.openxmlformats.org/officeDocument/2006/relationships/image" Target="../media/image6.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7.tiff"/><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12.tiff"/><Relationship Id="rId7" Type="http://schemas.openxmlformats.org/officeDocument/2006/relationships/image" Target="../media/image7.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14.png"/><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1.png"/><Relationship Id="rId7" Type="http://schemas.openxmlformats.org/officeDocument/2006/relationships/image" Target="../media/image6.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tiff"/></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10.tiff"/><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8.tiff"/><Relationship Id="rId7"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12.tiff"/><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tiff"/><Relationship Id="rId11" Type="http://schemas.openxmlformats.org/officeDocument/2006/relationships/image" Target="../media/image7.tiff"/><Relationship Id="rId5" Type="http://schemas.openxmlformats.org/officeDocument/2006/relationships/image" Target="../media/image19.tiff"/><Relationship Id="rId10" Type="http://schemas.openxmlformats.org/officeDocument/2006/relationships/image" Target="../media/image6.tiff"/><Relationship Id="rId4" Type="http://schemas.openxmlformats.org/officeDocument/2006/relationships/image" Target="../media/image18.tiff"/><Relationship Id="rId9" Type="http://schemas.openxmlformats.org/officeDocument/2006/relationships/image" Target="../media/image8.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D715-40B6-224C-AD7F-5E746712CD19}"/>
              </a:ext>
            </a:extLst>
          </p:cNvPr>
          <p:cNvSpPr>
            <a:spLocks noGrp="1"/>
          </p:cNvSpPr>
          <p:nvPr>
            <p:ph type="ctrTitle"/>
          </p:nvPr>
        </p:nvSpPr>
        <p:spPr>
          <a:xfrm>
            <a:off x="1524000" y="1122363"/>
            <a:ext cx="9144000" cy="2387600"/>
          </a:xfrm>
        </p:spPr>
        <p:txBody>
          <a:bodyPr/>
          <a:lstStyle/>
          <a:p>
            <a:r>
              <a:rPr lang="en-US" dirty="0"/>
              <a:t>Scout: Using High-Level Design Constraints to Automatically Generate Design Variations</a:t>
            </a:r>
          </a:p>
        </p:txBody>
      </p:sp>
      <p:sp>
        <p:nvSpPr>
          <p:cNvPr id="3" name="Subtitle 2">
            <a:extLst>
              <a:ext uri="{FF2B5EF4-FFF2-40B4-BE49-F238E27FC236}">
                <a16:creationId xmlns:a16="http://schemas.microsoft.com/office/drawing/2014/main" id="{3BD1ADAF-7D49-FA4E-9E7F-67DE6991CDB0}"/>
              </a:ext>
            </a:extLst>
          </p:cNvPr>
          <p:cNvSpPr>
            <a:spLocks noGrp="1"/>
          </p:cNvSpPr>
          <p:nvPr>
            <p:ph type="subTitle" idx="1"/>
          </p:nvPr>
        </p:nvSpPr>
        <p:spPr>
          <a:xfrm>
            <a:off x="2564969" y="3833532"/>
            <a:ext cx="7062061" cy="1655762"/>
          </a:xfrm>
        </p:spPr>
        <p:txBody>
          <a:bodyPr/>
          <a:lstStyle/>
          <a:p>
            <a:r>
              <a:rPr lang="en-US" dirty="0"/>
              <a:t>Amanda Swearngin, Andy </a:t>
            </a:r>
            <a:r>
              <a:rPr lang="en-US" dirty="0" err="1"/>
              <a:t>Ko</a:t>
            </a:r>
            <a:r>
              <a:rPr lang="en-US" dirty="0"/>
              <a:t>, James Fogarty</a:t>
            </a:r>
          </a:p>
          <a:p>
            <a:endParaRPr lang="en-US" dirty="0"/>
          </a:p>
        </p:txBody>
      </p:sp>
    </p:spTree>
    <p:extLst>
      <p:ext uri="{BB962C8B-B14F-4D97-AF65-F5344CB8AC3E}">
        <p14:creationId xmlns:p14="http://schemas.microsoft.com/office/powerpoint/2010/main" val="4144085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2428-31D0-2845-A377-5E450BDAEEFE}"/>
              </a:ext>
            </a:extLst>
          </p:cNvPr>
          <p:cNvSpPr>
            <a:spLocks noGrp="1"/>
          </p:cNvSpPr>
          <p:nvPr>
            <p:ph type="title"/>
          </p:nvPr>
        </p:nvSpPr>
        <p:spPr/>
        <p:txBody>
          <a:bodyPr/>
          <a:lstStyle/>
          <a:p>
            <a:r>
              <a:rPr lang="en-US" dirty="0"/>
              <a:t>A High-Level Semantic Grouping Constraint</a:t>
            </a:r>
          </a:p>
        </p:txBody>
      </p:sp>
      <p:sp>
        <p:nvSpPr>
          <p:cNvPr id="3" name="Content Placeholder 2">
            <a:extLst>
              <a:ext uri="{FF2B5EF4-FFF2-40B4-BE49-F238E27FC236}">
                <a16:creationId xmlns:a16="http://schemas.microsoft.com/office/drawing/2014/main" id="{92C71A8B-85BE-8D42-B160-FBDF275341E0}"/>
              </a:ext>
            </a:extLst>
          </p:cNvPr>
          <p:cNvSpPr>
            <a:spLocks noGrp="1"/>
          </p:cNvSpPr>
          <p:nvPr>
            <p:ph idx="1"/>
          </p:nvPr>
        </p:nvSpPr>
        <p:spPr>
          <a:xfrm>
            <a:off x="289560" y="1923637"/>
            <a:ext cx="4369904" cy="3888766"/>
          </a:xfrm>
        </p:spPr>
        <p:txBody>
          <a:bodyPr/>
          <a:lstStyle/>
          <a:p>
            <a:r>
              <a:rPr lang="en-US" dirty="0"/>
              <a:t>Designer can use them to group a set of </a:t>
            </a:r>
            <a:r>
              <a:rPr lang="en-US" b="1" dirty="0"/>
              <a:t>related</a:t>
            </a:r>
            <a:r>
              <a:rPr lang="en-US" dirty="0"/>
              <a:t> elements</a:t>
            </a:r>
          </a:p>
          <a:p>
            <a:pPr marL="0" indent="0">
              <a:buNone/>
            </a:pPr>
            <a:endParaRPr lang="en-US" dirty="0"/>
          </a:p>
          <a:p>
            <a:r>
              <a:rPr lang="en-US" dirty="0"/>
              <a:t>Two aspects: </a:t>
            </a:r>
            <a:r>
              <a:rPr lang="en-US" b="1" dirty="0"/>
              <a:t>Order</a:t>
            </a:r>
            <a:r>
              <a:rPr lang="en-US" dirty="0"/>
              <a:t> and </a:t>
            </a:r>
            <a:r>
              <a:rPr lang="en-US" b="1" dirty="0"/>
              <a:t>Type</a:t>
            </a:r>
          </a:p>
          <a:p>
            <a:endParaRPr lang="en-US" dirty="0"/>
          </a:p>
        </p:txBody>
      </p:sp>
      <p:sp>
        <p:nvSpPr>
          <p:cNvPr id="4" name="Slide Number Placeholder 3">
            <a:extLst>
              <a:ext uri="{FF2B5EF4-FFF2-40B4-BE49-F238E27FC236}">
                <a16:creationId xmlns:a16="http://schemas.microsoft.com/office/drawing/2014/main" id="{D5A80717-B185-9145-B87E-30D73A0F5227}"/>
              </a:ext>
            </a:extLst>
          </p:cNvPr>
          <p:cNvSpPr>
            <a:spLocks noGrp="1"/>
          </p:cNvSpPr>
          <p:nvPr>
            <p:ph type="sldNum" sz="quarter" idx="12"/>
          </p:nvPr>
        </p:nvSpPr>
        <p:spPr/>
        <p:txBody>
          <a:bodyPr/>
          <a:lstStyle/>
          <a:p>
            <a:fld id="{2FC57FF8-05A4-7E4D-A128-F24032A13B54}" type="slidenum">
              <a:rPr lang="en-US" smtClean="0"/>
              <a:pPr/>
              <a:t>10</a:t>
            </a:fld>
            <a:endParaRPr lang="en-US" dirty="0"/>
          </a:p>
        </p:txBody>
      </p:sp>
      <p:cxnSp>
        <p:nvCxnSpPr>
          <p:cNvPr id="31" name="Straight Arrow Connector 30">
            <a:extLst>
              <a:ext uri="{FF2B5EF4-FFF2-40B4-BE49-F238E27FC236}">
                <a16:creationId xmlns:a16="http://schemas.microsoft.com/office/drawing/2014/main" id="{932D53F3-5132-3D4A-BD5C-B42957A3F4EF}"/>
              </a:ext>
            </a:extLst>
          </p:cNvPr>
          <p:cNvCxnSpPr>
            <a:cxnSpLocks/>
            <a:stCxn id="32" idx="2"/>
            <a:endCxn id="33" idx="0"/>
          </p:cNvCxnSpPr>
          <p:nvPr/>
        </p:nvCxnSpPr>
        <p:spPr>
          <a:xfrm>
            <a:off x="8672673" y="1661828"/>
            <a:ext cx="0" cy="2206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8BE3CC4-9357-0E4E-88DD-2D4A3CD5C411}"/>
              </a:ext>
            </a:extLst>
          </p:cNvPr>
          <p:cNvSpPr txBox="1"/>
          <p:nvPr/>
        </p:nvSpPr>
        <p:spPr>
          <a:xfrm>
            <a:off x="6676115" y="1200163"/>
            <a:ext cx="3993116" cy="461665"/>
          </a:xfrm>
          <a:prstGeom prst="rect">
            <a:avLst/>
          </a:prstGeom>
          <a:noFill/>
        </p:spPr>
        <p:txBody>
          <a:bodyPr wrap="square" rtlCol="0">
            <a:spAutoFit/>
          </a:bodyPr>
          <a:lstStyle/>
          <a:p>
            <a:pPr algn="ctr"/>
            <a:r>
              <a:rPr lang="en-US" sz="2400" dirty="0">
                <a:latin typeface="Trebuchet MS" panose="020B0703020202090204" pitchFamily="34" charset="0"/>
                <a:ea typeface="Helvetica Neue" panose="02000503000000020004" pitchFamily="2" charset="0"/>
                <a:cs typeface="Helvetica Neue" panose="02000503000000020004" pitchFamily="2" charset="0"/>
              </a:rPr>
              <a:t>Group, Order unimportant</a:t>
            </a:r>
          </a:p>
        </p:txBody>
      </p:sp>
      <p:grpSp>
        <p:nvGrpSpPr>
          <p:cNvPr id="43" name="Group 42">
            <a:extLst>
              <a:ext uri="{FF2B5EF4-FFF2-40B4-BE49-F238E27FC236}">
                <a16:creationId xmlns:a16="http://schemas.microsoft.com/office/drawing/2014/main" id="{020FD844-2AE1-6441-B5CA-D33AF8CFC3CA}"/>
              </a:ext>
            </a:extLst>
          </p:cNvPr>
          <p:cNvGrpSpPr>
            <a:grpSpLocks noChangeAspect="1"/>
          </p:cNvGrpSpPr>
          <p:nvPr/>
        </p:nvGrpSpPr>
        <p:grpSpPr>
          <a:xfrm>
            <a:off x="7083902" y="1882454"/>
            <a:ext cx="3228741" cy="1913167"/>
            <a:chOff x="1353503" y="3644466"/>
            <a:chExt cx="4007998" cy="2374910"/>
          </a:xfrm>
        </p:grpSpPr>
        <p:sp>
          <p:nvSpPr>
            <p:cNvPr id="33" name="Rectangle 32">
              <a:extLst>
                <a:ext uri="{FF2B5EF4-FFF2-40B4-BE49-F238E27FC236}">
                  <a16:creationId xmlns:a16="http://schemas.microsoft.com/office/drawing/2014/main" id="{A4226C54-E2FC-6B49-8D08-BE8E259D83CC}"/>
                </a:ext>
              </a:extLst>
            </p:cNvPr>
            <p:cNvSpPr/>
            <p:nvPr/>
          </p:nvSpPr>
          <p:spPr>
            <a:xfrm>
              <a:off x="1353503" y="3644466"/>
              <a:ext cx="3944442" cy="2374910"/>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63702E8-5234-3345-AC6D-9A0C9490BDB8}"/>
                </a:ext>
              </a:extLst>
            </p:cNvPr>
            <p:cNvSpPr/>
            <p:nvPr/>
          </p:nvSpPr>
          <p:spPr>
            <a:xfrm>
              <a:off x="1544170" y="3791005"/>
              <a:ext cx="1027200" cy="102603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35" name="TextBox 34">
              <a:extLst>
                <a:ext uri="{FF2B5EF4-FFF2-40B4-BE49-F238E27FC236}">
                  <a16:creationId xmlns:a16="http://schemas.microsoft.com/office/drawing/2014/main" id="{DD6CA3CA-2D62-1D4C-9BCE-18045AA52655}"/>
                </a:ext>
              </a:extLst>
            </p:cNvPr>
            <p:cNvSpPr txBox="1"/>
            <p:nvPr/>
          </p:nvSpPr>
          <p:spPr>
            <a:xfrm>
              <a:off x="1544170" y="4920162"/>
              <a:ext cx="1936276" cy="523220"/>
            </a:xfrm>
            <a:prstGeom prst="rect">
              <a:avLst/>
            </a:prstGeom>
            <a:noFill/>
          </p:spPr>
          <p:txBody>
            <a:bodyPr wrap="square" rtlCol="0">
              <a:spAutoFit/>
            </a:bodyPr>
            <a:lstStyle/>
            <a:p>
              <a:r>
                <a:rPr lang="en-US" sz="2800" dirty="0">
                  <a:solidFill>
                    <a:schemeClr val="accent1"/>
                  </a:solidFill>
                </a:rPr>
                <a:t>Mailgram </a:t>
              </a:r>
            </a:p>
          </p:txBody>
        </p:sp>
        <p:sp>
          <p:nvSpPr>
            <p:cNvPr id="36" name="TextBox 35">
              <a:extLst>
                <a:ext uri="{FF2B5EF4-FFF2-40B4-BE49-F238E27FC236}">
                  <a16:creationId xmlns:a16="http://schemas.microsoft.com/office/drawing/2014/main" id="{E666027B-51A7-1540-8898-3D7A3D1CDA13}"/>
                </a:ext>
              </a:extLst>
            </p:cNvPr>
            <p:cNvSpPr txBox="1"/>
            <p:nvPr/>
          </p:nvSpPr>
          <p:spPr>
            <a:xfrm>
              <a:off x="1544170" y="5409210"/>
              <a:ext cx="3817331" cy="411012"/>
            </a:xfrm>
            <a:prstGeom prst="rect">
              <a:avLst/>
            </a:prstGeom>
            <a:noFill/>
          </p:spPr>
          <p:txBody>
            <a:bodyPr wrap="square" rtlCol="0">
              <a:spAutoFit/>
            </a:bodyPr>
            <a:lstStyle/>
            <a:p>
              <a:r>
                <a:rPr lang="en-US" sz="1600" dirty="0">
                  <a:solidFill>
                    <a:schemeClr val="accent1"/>
                  </a:solidFill>
                </a:rPr>
                <a:t>The world’s fastest messaging app</a:t>
              </a:r>
            </a:p>
          </p:txBody>
        </p:sp>
        <p:pic>
          <p:nvPicPr>
            <p:cNvPr id="37" name="Picture 36">
              <a:extLst>
                <a:ext uri="{FF2B5EF4-FFF2-40B4-BE49-F238E27FC236}">
                  <a16:creationId xmlns:a16="http://schemas.microsoft.com/office/drawing/2014/main" id="{050754DB-677F-3548-B4F3-FA1401779E7C}"/>
                </a:ext>
              </a:extLst>
            </p:cNvPr>
            <p:cNvPicPr>
              <a:picLocks noChangeAspect="1"/>
            </p:cNvPicPr>
            <p:nvPr/>
          </p:nvPicPr>
          <p:blipFill>
            <a:blip r:embed="rId3"/>
            <a:stretch>
              <a:fillRect/>
            </a:stretch>
          </p:blipFill>
          <p:spPr>
            <a:xfrm>
              <a:off x="1715760" y="3962010"/>
              <a:ext cx="684020" cy="684020"/>
            </a:xfrm>
            <a:prstGeom prst="rect">
              <a:avLst/>
            </a:prstGeom>
          </p:spPr>
        </p:pic>
      </p:grpSp>
      <p:grpSp>
        <p:nvGrpSpPr>
          <p:cNvPr id="48" name="Group 47">
            <a:extLst>
              <a:ext uri="{FF2B5EF4-FFF2-40B4-BE49-F238E27FC236}">
                <a16:creationId xmlns:a16="http://schemas.microsoft.com/office/drawing/2014/main" id="{815FC09B-B5B8-2E40-8688-575634B94F2F}"/>
              </a:ext>
            </a:extLst>
          </p:cNvPr>
          <p:cNvGrpSpPr/>
          <p:nvPr/>
        </p:nvGrpSpPr>
        <p:grpSpPr>
          <a:xfrm>
            <a:off x="6306596" y="4695013"/>
            <a:ext cx="2404995" cy="1523395"/>
            <a:chOff x="7136770" y="1909743"/>
            <a:chExt cx="2404995" cy="1523395"/>
          </a:xfrm>
        </p:grpSpPr>
        <p:sp>
          <p:nvSpPr>
            <p:cNvPr id="49" name="Rectangle 48">
              <a:extLst>
                <a:ext uri="{FF2B5EF4-FFF2-40B4-BE49-F238E27FC236}">
                  <a16:creationId xmlns:a16="http://schemas.microsoft.com/office/drawing/2014/main" id="{81A2B629-D9F3-6D4A-A70B-44B47FB20C64}"/>
                </a:ext>
              </a:extLst>
            </p:cNvPr>
            <p:cNvSpPr/>
            <p:nvPr/>
          </p:nvSpPr>
          <p:spPr>
            <a:xfrm>
              <a:off x="7136770" y="1909743"/>
              <a:ext cx="2404995" cy="1523395"/>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1831BB40-8187-3149-8FAA-FB3CC94ECF78}"/>
                </a:ext>
              </a:extLst>
            </p:cNvPr>
            <p:cNvSpPr txBox="1"/>
            <p:nvPr/>
          </p:nvSpPr>
          <p:spPr>
            <a:xfrm>
              <a:off x="7787726" y="2816389"/>
              <a:ext cx="1180581" cy="369332"/>
            </a:xfrm>
            <a:prstGeom prst="rect">
              <a:avLst/>
            </a:prstGeom>
            <a:noFill/>
          </p:spPr>
          <p:txBody>
            <a:bodyPr wrap="square" rtlCol="0">
              <a:spAutoFit/>
            </a:bodyPr>
            <a:lstStyle/>
            <a:p>
              <a:r>
                <a:rPr lang="en-US" dirty="0">
                  <a:solidFill>
                    <a:schemeClr val="accent1"/>
                  </a:solidFill>
                </a:rPr>
                <a:t>Mailgram </a:t>
              </a:r>
            </a:p>
          </p:txBody>
        </p:sp>
        <p:sp>
          <p:nvSpPr>
            <p:cNvPr id="51" name="TextBox 50">
              <a:extLst>
                <a:ext uri="{FF2B5EF4-FFF2-40B4-BE49-F238E27FC236}">
                  <a16:creationId xmlns:a16="http://schemas.microsoft.com/office/drawing/2014/main" id="{CED7491E-4A22-8B4C-88DD-C644CD1656F2}"/>
                </a:ext>
              </a:extLst>
            </p:cNvPr>
            <p:cNvSpPr txBox="1"/>
            <p:nvPr/>
          </p:nvSpPr>
          <p:spPr>
            <a:xfrm>
              <a:off x="7214272" y="3073286"/>
              <a:ext cx="2327493" cy="276999"/>
            </a:xfrm>
            <a:prstGeom prst="rect">
              <a:avLst/>
            </a:prstGeom>
            <a:noFill/>
          </p:spPr>
          <p:txBody>
            <a:bodyPr wrap="square" rtlCol="0">
              <a:spAutoFit/>
            </a:bodyPr>
            <a:lstStyle/>
            <a:p>
              <a:r>
                <a:rPr lang="en-US" sz="1200" dirty="0">
                  <a:solidFill>
                    <a:schemeClr val="accent1"/>
                  </a:solidFill>
                </a:rPr>
                <a:t>The world’s fastest messaging app</a:t>
              </a:r>
            </a:p>
          </p:txBody>
        </p:sp>
        <p:grpSp>
          <p:nvGrpSpPr>
            <p:cNvPr id="52" name="Group 51">
              <a:extLst>
                <a:ext uri="{FF2B5EF4-FFF2-40B4-BE49-F238E27FC236}">
                  <a16:creationId xmlns:a16="http://schemas.microsoft.com/office/drawing/2014/main" id="{0578CEBD-6E49-C845-91F5-8A32F08F8616}"/>
                </a:ext>
              </a:extLst>
            </p:cNvPr>
            <p:cNvGrpSpPr/>
            <p:nvPr/>
          </p:nvGrpSpPr>
          <p:grpSpPr>
            <a:xfrm>
              <a:off x="7977201" y="2038252"/>
              <a:ext cx="626302" cy="601250"/>
              <a:chOff x="647365" y="4630238"/>
              <a:chExt cx="626302" cy="601250"/>
            </a:xfrm>
          </p:grpSpPr>
          <p:sp>
            <p:nvSpPr>
              <p:cNvPr id="53" name="Oval 52">
                <a:extLst>
                  <a:ext uri="{FF2B5EF4-FFF2-40B4-BE49-F238E27FC236}">
                    <a16:creationId xmlns:a16="http://schemas.microsoft.com/office/drawing/2014/main" id="{4973561B-6461-A74D-BCD2-ADB4CFD7C541}"/>
                  </a:ext>
                </a:extLst>
              </p:cNvPr>
              <p:cNvSpPr/>
              <p:nvPr/>
            </p:nvSpPr>
            <p:spPr>
              <a:xfrm>
                <a:off x="647365" y="4630238"/>
                <a:ext cx="626302" cy="6012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54" name="Picture 53">
                <a:extLst>
                  <a:ext uri="{FF2B5EF4-FFF2-40B4-BE49-F238E27FC236}">
                    <a16:creationId xmlns:a16="http://schemas.microsoft.com/office/drawing/2014/main" id="{BA26484C-9E48-B74C-9DB5-032B023EE7ED}"/>
                  </a:ext>
                </a:extLst>
              </p:cNvPr>
              <p:cNvPicPr>
                <a:picLocks noChangeAspect="1"/>
              </p:cNvPicPr>
              <p:nvPr/>
            </p:nvPicPr>
            <p:blipFill>
              <a:blip r:embed="rId3"/>
              <a:stretch>
                <a:fillRect/>
              </a:stretch>
            </p:blipFill>
            <p:spPr>
              <a:xfrm>
                <a:off x="775757" y="4748858"/>
                <a:ext cx="400833" cy="400833"/>
              </a:xfrm>
              <a:prstGeom prst="rect">
                <a:avLst/>
              </a:prstGeom>
            </p:spPr>
          </p:pic>
        </p:grpSp>
      </p:grpSp>
      <p:grpSp>
        <p:nvGrpSpPr>
          <p:cNvPr id="55" name="Group 54">
            <a:extLst>
              <a:ext uri="{FF2B5EF4-FFF2-40B4-BE49-F238E27FC236}">
                <a16:creationId xmlns:a16="http://schemas.microsoft.com/office/drawing/2014/main" id="{4EBF7E3D-B65C-A840-8F1D-DF967A6813D3}"/>
              </a:ext>
            </a:extLst>
          </p:cNvPr>
          <p:cNvGrpSpPr/>
          <p:nvPr/>
        </p:nvGrpSpPr>
        <p:grpSpPr>
          <a:xfrm>
            <a:off x="9115751" y="4701333"/>
            <a:ext cx="2412343" cy="1579656"/>
            <a:chOff x="10192721" y="1909744"/>
            <a:chExt cx="2412343" cy="1579656"/>
          </a:xfrm>
        </p:grpSpPr>
        <p:sp>
          <p:nvSpPr>
            <p:cNvPr id="56" name="Rectangle 55">
              <a:extLst>
                <a:ext uri="{FF2B5EF4-FFF2-40B4-BE49-F238E27FC236}">
                  <a16:creationId xmlns:a16="http://schemas.microsoft.com/office/drawing/2014/main" id="{7B0DC529-D2EC-1643-A762-D95D94F364DF}"/>
                </a:ext>
              </a:extLst>
            </p:cNvPr>
            <p:cNvSpPr/>
            <p:nvPr/>
          </p:nvSpPr>
          <p:spPr>
            <a:xfrm>
              <a:off x="10192721" y="1909744"/>
              <a:ext cx="2404995" cy="1579656"/>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63C3AEEB-FF10-3D40-A833-1B727FA00978}"/>
                </a:ext>
              </a:extLst>
            </p:cNvPr>
            <p:cNvSpPr txBox="1"/>
            <p:nvPr/>
          </p:nvSpPr>
          <p:spPr>
            <a:xfrm>
              <a:off x="10851025" y="2056113"/>
              <a:ext cx="1180581" cy="369332"/>
            </a:xfrm>
            <a:prstGeom prst="rect">
              <a:avLst/>
            </a:prstGeom>
            <a:noFill/>
          </p:spPr>
          <p:txBody>
            <a:bodyPr wrap="square" rtlCol="0">
              <a:spAutoFit/>
            </a:bodyPr>
            <a:lstStyle/>
            <a:p>
              <a:r>
                <a:rPr lang="en-US" dirty="0">
                  <a:solidFill>
                    <a:schemeClr val="accent1"/>
                  </a:solidFill>
                </a:rPr>
                <a:t>Mailgram </a:t>
              </a:r>
            </a:p>
          </p:txBody>
        </p:sp>
        <p:sp>
          <p:nvSpPr>
            <p:cNvPr id="58" name="TextBox 57">
              <a:extLst>
                <a:ext uri="{FF2B5EF4-FFF2-40B4-BE49-F238E27FC236}">
                  <a16:creationId xmlns:a16="http://schemas.microsoft.com/office/drawing/2014/main" id="{A90192D1-590B-3A44-A88C-C45D8F3BD157}"/>
                </a:ext>
              </a:extLst>
            </p:cNvPr>
            <p:cNvSpPr txBox="1"/>
            <p:nvPr/>
          </p:nvSpPr>
          <p:spPr>
            <a:xfrm>
              <a:off x="10277571" y="2313010"/>
              <a:ext cx="2327493" cy="276999"/>
            </a:xfrm>
            <a:prstGeom prst="rect">
              <a:avLst/>
            </a:prstGeom>
            <a:noFill/>
          </p:spPr>
          <p:txBody>
            <a:bodyPr wrap="square" rtlCol="0">
              <a:spAutoFit/>
            </a:bodyPr>
            <a:lstStyle/>
            <a:p>
              <a:r>
                <a:rPr lang="en-US" sz="1200" dirty="0">
                  <a:solidFill>
                    <a:schemeClr val="accent1"/>
                  </a:solidFill>
                </a:rPr>
                <a:t>The world’s fastest messaging app</a:t>
              </a:r>
            </a:p>
          </p:txBody>
        </p:sp>
        <p:grpSp>
          <p:nvGrpSpPr>
            <p:cNvPr id="59" name="Group 58">
              <a:extLst>
                <a:ext uri="{FF2B5EF4-FFF2-40B4-BE49-F238E27FC236}">
                  <a16:creationId xmlns:a16="http://schemas.microsoft.com/office/drawing/2014/main" id="{62540C3D-E82B-0D46-9215-C097E26A8B6E}"/>
                </a:ext>
              </a:extLst>
            </p:cNvPr>
            <p:cNvGrpSpPr/>
            <p:nvPr/>
          </p:nvGrpSpPr>
          <p:grpSpPr>
            <a:xfrm>
              <a:off x="11069873" y="2714551"/>
              <a:ext cx="626302" cy="601250"/>
              <a:chOff x="647365" y="4630238"/>
              <a:chExt cx="626302" cy="601250"/>
            </a:xfrm>
          </p:grpSpPr>
          <p:sp>
            <p:nvSpPr>
              <p:cNvPr id="60" name="Oval 59">
                <a:extLst>
                  <a:ext uri="{FF2B5EF4-FFF2-40B4-BE49-F238E27FC236}">
                    <a16:creationId xmlns:a16="http://schemas.microsoft.com/office/drawing/2014/main" id="{5604F9BD-02D7-094F-A57C-7EAFC74A7F0C}"/>
                  </a:ext>
                </a:extLst>
              </p:cNvPr>
              <p:cNvSpPr/>
              <p:nvPr/>
            </p:nvSpPr>
            <p:spPr>
              <a:xfrm>
                <a:off x="647365" y="4630238"/>
                <a:ext cx="626302" cy="6012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61" name="Picture 60">
                <a:extLst>
                  <a:ext uri="{FF2B5EF4-FFF2-40B4-BE49-F238E27FC236}">
                    <a16:creationId xmlns:a16="http://schemas.microsoft.com/office/drawing/2014/main" id="{7AB25F80-885B-F140-B9B5-E8A3FFBD67AA}"/>
                  </a:ext>
                </a:extLst>
              </p:cNvPr>
              <p:cNvPicPr>
                <a:picLocks noChangeAspect="1"/>
              </p:cNvPicPr>
              <p:nvPr/>
            </p:nvPicPr>
            <p:blipFill>
              <a:blip r:embed="rId3"/>
              <a:stretch>
                <a:fillRect/>
              </a:stretch>
            </p:blipFill>
            <p:spPr>
              <a:xfrm>
                <a:off x="775757" y="4748858"/>
                <a:ext cx="400833" cy="400833"/>
              </a:xfrm>
              <a:prstGeom prst="rect">
                <a:avLst/>
              </a:prstGeom>
            </p:spPr>
          </p:pic>
        </p:grpSp>
      </p:grpSp>
      <p:sp>
        <p:nvSpPr>
          <p:cNvPr id="64" name="TextBox 63">
            <a:extLst>
              <a:ext uri="{FF2B5EF4-FFF2-40B4-BE49-F238E27FC236}">
                <a16:creationId xmlns:a16="http://schemas.microsoft.com/office/drawing/2014/main" id="{67B50C32-8E90-8341-9B94-60C508138329}"/>
              </a:ext>
            </a:extLst>
          </p:cNvPr>
          <p:cNvSpPr txBox="1"/>
          <p:nvPr/>
        </p:nvSpPr>
        <p:spPr>
          <a:xfrm>
            <a:off x="7083903" y="4141035"/>
            <a:ext cx="3721257" cy="461665"/>
          </a:xfrm>
          <a:prstGeom prst="rect">
            <a:avLst/>
          </a:prstGeom>
          <a:noFill/>
        </p:spPr>
        <p:txBody>
          <a:bodyPr wrap="square" rtlCol="0">
            <a:spAutoFit/>
          </a:bodyPr>
          <a:lstStyle/>
          <a:p>
            <a:pPr algn="ctr"/>
            <a:r>
              <a:rPr lang="en-US" sz="2400" dirty="0">
                <a:latin typeface="Trebuchet MS" panose="020B0703020202090204" pitchFamily="34" charset="0"/>
                <a:ea typeface="Helvetica Neue" panose="02000503000000020004" pitchFamily="2" charset="0"/>
                <a:cs typeface="Helvetica Neue" panose="02000503000000020004" pitchFamily="2" charset="0"/>
              </a:rPr>
              <a:t>Variations</a:t>
            </a:r>
          </a:p>
        </p:txBody>
      </p:sp>
      <p:sp>
        <p:nvSpPr>
          <p:cNvPr id="65" name="TextBox 64">
            <a:extLst>
              <a:ext uri="{FF2B5EF4-FFF2-40B4-BE49-F238E27FC236}">
                <a16:creationId xmlns:a16="http://schemas.microsoft.com/office/drawing/2014/main" id="{83DC34D5-41A3-2F4B-B94D-2FE269C97B24}"/>
              </a:ext>
            </a:extLst>
          </p:cNvPr>
          <p:cNvSpPr txBox="1"/>
          <p:nvPr/>
        </p:nvSpPr>
        <p:spPr>
          <a:xfrm>
            <a:off x="8620915" y="6115861"/>
            <a:ext cx="2443872" cy="646331"/>
          </a:xfrm>
          <a:prstGeom prst="rect">
            <a:avLst/>
          </a:prstGeom>
          <a:noFill/>
        </p:spPr>
        <p:txBody>
          <a:bodyPr wrap="square" rtlCol="0">
            <a:spAutoFit/>
          </a:bodyPr>
          <a:lstStyle/>
          <a:p>
            <a:r>
              <a:rPr lang="en-US" sz="3600" dirty="0"/>
              <a:t>…</a:t>
            </a:r>
          </a:p>
        </p:txBody>
      </p:sp>
    </p:spTree>
    <p:extLst>
      <p:ext uri="{BB962C8B-B14F-4D97-AF65-F5344CB8AC3E}">
        <p14:creationId xmlns:p14="http://schemas.microsoft.com/office/powerpoint/2010/main" val="142419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5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5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25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250"/>
                                        <p:tgtEl>
                                          <p:spTgt spid="64"/>
                                        </p:tgtEl>
                                      </p:cBhvr>
                                    </p:animEffect>
                                  </p:childTnLst>
                                </p:cTn>
                              </p:par>
                              <p:par>
                                <p:cTn id="19" presetID="10"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250"/>
                                        <p:tgtEl>
                                          <p:spTgt spid="55"/>
                                        </p:tgtEl>
                                      </p:cBhvr>
                                    </p:animEffect>
                                  </p:childTnLst>
                                </p:cTn>
                              </p:par>
                              <p:par>
                                <p:cTn id="22" presetID="10" presetClass="entr" presetSubtype="0" fill="hold"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250"/>
                                        <p:tgtEl>
                                          <p:spTgt spid="4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2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64" grpId="0"/>
      <p:bldP spid="6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EBD-C994-574A-9758-1C6610AB60EA}"/>
              </a:ext>
            </a:extLst>
          </p:cNvPr>
          <p:cNvSpPr>
            <a:spLocks noGrp="1"/>
          </p:cNvSpPr>
          <p:nvPr>
            <p:ph type="title"/>
          </p:nvPr>
        </p:nvSpPr>
        <p:spPr/>
        <p:txBody>
          <a:bodyPr/>
          <a:lstStyle/>
          <a:p>
            <a:r>
              <a:rPr lang="en-US" dirty="0"/>
              <a:t>High-Level Feedback Constraints</a:t>
            </a:r>
          </a:p>
        </p:txBody>
      </p:sp>
      <p:sp>
        <p:nvSpPr>
          <p:cNvPr id="4" name="Slide Number Placeholder 3">
            <a:extLst>
              <a:ext uri="{FF2B5EF4-FFF2-40B4-BE49-F238E27FC236}">
                <a16:creationId xmlns:a16="http://schemas.microsoft.com/office/drawing/2014/main" id="{6F94547D-2237-FF40-9FAD-298DDB21B076}"/>
              </a:ext>
            </a:extLst>
          </p:cNvPr>
          <p:cNvSpPr>
            <a:spLocks noGrp="1"/>
          </p:cNvSpPr>
          <p:nvPr>
            <p:ph type="sldNum" sz="quarter" idx="12"/>
          </p:nvPr>
        </p:nvSpPr>
        <p:spPr/>
        <p:txBody>
          <a:bodyPr/>
          <a:lstStyle/>
          <a:p>
            <a:fld id="{2FC57FF8-05A4-7E4D-A128-F24032A13B54}" type="slidenum">
              <a:rPr lang="en-US" smtClean="0"/>
              <a:pPr/>
              <a:t>11</a:t>
            </a:fld>
            <a:endParaRPr lang="en-US" dirty="0"/>
          </a:p>
        </p:txBody>
      </p:sp>
      <p:pic>
        <p:nvPicPr>
          <p:cNvPr id="6" name="Picture 5">
            <a:extLst>
              <a:ext uri="{FF2B5EF4-FFF2-40B4-BE49-F238E27FC236}">
                <a16:creationId xmlns:a16="http://schemas.microsoft.com/office/drawing/2014/main" id="{071EF366-B50B-6349-BE2C-DC02B2293653}"/>
              </a:ext>
            </a:extLst>
          </p:cNvPr>
          <p:cNvPicPr>
            <a:picLocks noChangeAspect="1"/>
          </p:cNvPicPr>
          <p:nvPr/>
        </p:nvPicPr>
        <p:blipFill>
          <a:blip r:embed="rId3"/>
          <a:stretch>
            <a:fillRect/>
          </a:stretch>
        </p:blipFill>
        <p:spPr>
          <a:xfrm>
            <a:off x="4284827" y="1270463"/>
            <a:ext cx="2892417" cy="5144645"/>
          </a:xfrm>
          <a:prstGeom prst="rect">
            <a:avLst/>
          </a:prstGeom>
        </p:spPr>
      </p:pic>
      <p:sp>
        <p:nvSpPr>
          <p:cNvPr id="7" name="TextBox 6">
            <a:extLst>
              <a:ext uri="{FF2B5EF4-FFF2-40B4-BE49-F238E27FC236}">
                <a16:creationId xmlns:a16="http://schemas.microsoft.com/office/drawing/2014/main" id="{C9F34DFA-3EDA-1249-B748-8196FD44DDD1}"/>
              </a:ext>
            </a:extLst>
          </p:cNvPr>
          <p:cNvSpPr txBox="1"/>
          <p:nvPr/>
        </p:nvSpPr>
        <p:spPr>
          <a:xfrm>
            <a:off x="7411156" y="1270463"/>
            <a:ext cx="1738012" cy="523220"/>
          </a:xfrm>
          <a:prstGeom prst="rect">
            <a:avLst/>
          </a:prstGeom>
          <a:noFill/>
        </p:spPr>
        <p:txBody>
          <a:bodyPr wrap="square" rtlCol="0">
            <a:spAutoFit/>
          </a:bodyPr>
          <a:lstStyle/>
          <a:p>
            <a:r>
              <a:rPr lang="en-US" sz="2800" dirty="0">
                <a:latin typeface="Trebuchet MS" panose="020B0703020202090204" pitchFamily="34" charset="0"/>
              </a:rPr>
              <a:t>Element</a:t>
            </a:r>
          </a:p>
        </p:txBody>
      </p:sp>
      <p:sp>
        <p:nvSpPr>
          <p:cNvPr id="10" name="TextBox 9">
            <a:extLst>
              <a:ext uri="{FF2B5EF4-FFF2-40B4-BE49-F238E27FC236}">
                <a16:creationId xmlns:a16="http://schemas.microsoft.com/office/drawing/2014/main" id="{92D6D0CC-FFD8-FB47-B8EE-EEE256A68E5F}"/>
              </a:ext>
            </a:extLst>
          </p:cNvPr>
          <p:cNvSpPr txBox="1"/>
          <p:nvPr/>
        </p:nvSpPr>
        <p:spPr>
          <a:xfrm>
            <a:off x="7617961" y="1793683"/>
            <a:ext cx="3177126" cy="400110"/>
          </a:xfrm>
          <a:prstGeom prst="rect">
            <a:avLst/>
          </a:prstGeom>
          <a:noFill/>
        </p:spPr>
        <p:txBody>
          <a:bodyPr wrap="square" rtlCol="0">
            <a:spAutoFit/>
          </a:bodyPr>
          <a:lstStyle/>
          <a:p>
            <a:r>
              <a:rPr lang="en-US" sz="2000" dirty="0">
                <a:latin typeface="Trebuchet MS" panose="020B0703020202090204" pitchFamily="34" charset="0"/>
              </a:rPr>
              <a:t>Keep this element here. </a:t>
            </a:r>
          </a:p>
        </p:txBody>
      </p:sp>
      <p:sp>
        <p:nvSpPr>
          <p:cNvPr id="11" name="TextBox 10">
            <a:extLst>
              <a:ext uri="{FF2B5EF4-FFF2-40B4-BE49-F238E27FC236}">
                <a16:creationId xmlns:a16="http://schemas.microsoft.com/office/drawing/2014/main" id="{6E196A1B-3847-F341-891E-5EA1304474F2}"/>
              </a:ext>
            </a:extLst>
          </p:cNvPr>
          <p:cNvSpPr txBox="1"/>
          <p:nvPr/>
        </p:nvSpPr>
        <p:spPr>
          <a:xfrm>
            <a:off x="7411155" y="2432679"/>
            <a:ext cx="2199187" cy="523220"/>
          </a:xfrm>
          <a:prstGeom prst="rect">
            <a:avLst/>
          </a:prstGeom>
          <a:noFill/>
        </p:spPr>
        <p:txBody>
          <a:bodyPr wrap="square" rtlCol="0">
            <a:spAutoFit/>
          </a:bodyPr>
          <a:lstStyle/>
          <a:p>
            <a:r>
              <a:rPr lang="en-US" sz="2800" dirty="0">
                <a:latin typeface="Trebuchet MS" panose="020B0703020202090204" pitchFamily="34" charset="0"/>
              </a:rPr>
              <a:t>Relational</a:t>
            </a:r>
          </a:p>
        </p:txBody>
      </p:sp>
      <p:sp>
        <p:nvSpPr>
          <p:cNvPr id="12" name="TextBox 11">
            <a:extLst>
              <a:ext uri="{FF2B5EF4-FFF2-40B4-BE49-F238E27FC236}">
                <a16:creationId xmlns:a16="http://schemas.microsoft.com/office/drawing/2014/main" id="{906349E9-E050-BE4C-936C-8D87C86CC8B2}"/>
              </a:ext>
            </a:extLst>
          </p:cNvPr>
          <p:cNvSpPr txBox="1"/>
          <p:nvPr/>
        </p:nvSpPr>
        <p:spPr>
          <a:xfrm>
            <a:off x="7560605" y="3052008"/>
            <a:ext cx="3177126" cy="707886"/>
          </a:xfrm>
          <a:prstGeom prst="rect">
            <a:avLst/>
          </a:prstGeom>
          <a:noFill/>
        </p:spPr>
        <p:txBody>
          <a:bodyPr wrap="square" rtlCol="0">
            <a:spAutoFit/>
          </a:bodyPr>
          <a:lstStyle/>
          <a:p>
            <a:r>
              <a:rPr lang="en-US" sz="2000" dirty="0">
                <a:latin typeface="Trebuchet MS" panose="020B0703020202090204" pitchFamily="34" charset="0"/>
              </a:rPr>
              <a:t>Subtitle should appear underneath the tagline.</a:t>
            </a:r>
          </a:p>
        </p:txBody>
      </p:sp>
      <p:sp>
        <p:nvSpPr>
          <p:cNvPr id="13" name="TextBox 12">
            <a:extLst>
              <a:ext uri="{FF2B5EF4-FFF2-40B4-BE49-F238E27FC236}">
                <a16:creationId xmlns:a16="http://schemas.microsoft.com/office/drawing/2014/main" id="{173398BD-31A0-534E-9765-1C199CF6C0F7}"/>
              </a:ext>
            </a:extLst>
          </p:cNvPr>
          <p:cNvSpPr txBox="1"/>
          <p:nvPr/>
        </p:nvSpPr>
        <p:spPr>
          <a:xfrm>
            <a:off x="7287107" y="4014169"/>
            <a:ext cx="1265713" cy="523220"/>
          </a:xfrm>
          <a:prstGeom prst="rect">
            <a:avLst/>
          </a:prstGeom>
          <a:noFill/>
        </p:spPr>
        <p:txBody>
          <a:bodyPr wrap="square" rtlCol="0">
            <a:spAutoFit/>
          </a:bodyPr>
          <a:lstStyle/>
          <a:p>
            <a:r>
              <a:rPr lang="en-US" sz="2800" dirty="0">
                <a:latin typeface="Trebuchet MS" panose="020B0703020202090204" pitchFamily="34" charset="0"/>
              </a:rPr>
              <a:t>Global</a:t>
            </a:r>
          </a:p>
        </p:txBody>
      </p:sp>
      <p:sp>
        <p:nvSpPr>
          <p:cNvPr id="14" name="TextBox 13">
            <a:extLst>
              <a:ext uri="{FF2B5EF4-FFF2-40B4-BE49-F238E27FC236}">
                <a16:creationId xmlns:a16="http://schemas.microsoft.com/office/drawing/2014/main" id="{E53C8EDF-0BD9-704D-A179-759C241A13F5}"/>
              </a:ext>
            </a:extLst>
          </p:cNvPr>
          <p:cNvSpPr txBox="1"/>
          <p:nvPr/>
        </p:nvSpPr>
        <p:spPr>
          <a:xfrm>
            <a:off x="7411155" y="4618109"/>
            <a:ext cx="3177126" cy="400110"/>
          </a:xfrm>
          <a:prstGeom prst="rect">
            <a:avLst/>
          </a:prstGeom>
          <a:noFill/>
        </p:spPr>
        <p:txBody>
          <a:bodyPr wrap="square" rtlCol="0">
            <a:spAutoFit/>
          </a:bodyPr>
          <a:lstStyle/>
          <a:p>
            <a:r>
              <a:rPr lang="en-US" sz="2000" dirty="0">
                <a:latin typeface="Trebuchet MS" panose="020B0703020202090204" pitchFamily="34" charset="0"/>
              </a:rPr>
              <a:t>Use the 10px layout grid.</a:t>
            </a:r>
          </a:p>
        </p:txBody>
      </p:sp>
      <p:sp>
        <p:nvSpPr>
          <p:cNvPr id="15" name="Rectangle 14">
            <a:extLst>
              <a:ext uri="{FF2B5EF4-FFF2-40B4-BE49-F238E27FC236}">
                <a16:creationId xmlns:a16="http://schemas.microsoft.com/office/drawing/2014/main" id="{BEA0C726-BB95-2B4E-B45B-03E9008B1C3E}"/>
              </a:ext>
            </a:extLst>
          </p:cNvPr>
          <p:cNvSpPr/>
          <p:nvPr/>
        </p:nvSpPr>
        <p:spPr>
          <a:xfrm>
            <a:off x="4874541" y="3694681"/>
            <a:ext cx="1829083" cy="400154"/>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15D669A9-2F4E-2E44-BC58-A7535EFD2F09}"/>
              </a:ext>
            </a:extLst>
          </p:cNvPr>
          <p:cNvCxnSpPr>
            <a:cxnSpLocks/>
          </p:cNvCxnSpPr>
          <p:nvPr/>
        </p:nvCxnSpPr>
        <p:spPr>
          <a:xfrm>
            <a:off x="5731035" y="4014169"/>
            <a:ext cx="0" cy="417806"/>
          </a:xfrm>
          <a:prstGeom prst="straightConnector1">
            <a:avLst/>
          </a:prstGeom>
          <a:ln w="28575">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34212111-1527-A74A-8EFD-FE31BD071EEB}"/>
              </a:ext>
            </a:extLst>
          </p:cNvPr>
          <p:cNvPicPr>
            <a:picLocks noChangeAspect="1"/>
          </p:cNvPicPr>
          <p:nvPr/>
        </p:nvPicPr>
        <p:blipFill>
          <a:blip r:embed="rId4"/>
          <a:stretch>
            <a:fillRect/>
          </a:stretch>
        </p:blipFill>
        <p:spPr>
          <a:xfrm>
            <a:off x="4276050" y="1270463"/>
            <a:ext cx="2901194" cy="5194074"/>
          </a:xfrm>
          <a:prstGeom prst="rect">
            <a:avLst/>
          </a:prstGeom>
        </p:spPr>
      </p:pic>
      <p:cxnSp>
        <p:nvCxnSpPr>
          <p:cNvPr id="16" name="Straight Arrow Connector 15">
            <a:extLst>
              <a:ext uri="{FF2B5EF4-FFF2-40B4-BE49-F238E27FC236}">
                <a16:creationId xmlns:a16="http://schemas.microsoft.com/office/drawing/2014/main" id="{ACB6AE74-0289-E545-88E0-39F87D3173AE}"/>
              </a:ext>
            </a:extLst>
          </p:cNvPr>
          <p:cNvCxnSpPr>
            <a:cxnSpLocks/>
            <a:stCxn id="7" idx="1"/>
            <a:endCxn id="15" idx="0"/>
          </p:cNvCxnSpPr>
          <p:nvPr/>
        </p:nvCxnSpPr>
        <p:spPr>
          <a:xfrm flipH="1">
            <a:off x="5789083" y="1532073"/>
            <a:ext cx="1622073" cy="216260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092524E1-D908-CE49-BF23-2CAD8367BCC4}"/>
              </a:ext>
            </a:extLst>
          </p:cNvPr>
          <p:cNvPicPr>
            <a:picLocks noChangeAspect="1"/>
          </p:cNvPicPr>
          <p:nvPr/>
        </p:nvPicPr>
        <p:blipFill>
          <a:blip r:embed="rId5"/>
          <a:stretch>
            <a:fillRect/>
          </a:stretch>
        </p:blipFill>
        <p:spPr>
          <a:xfrm>
            <a:off x="87080" y="1247836"/>
            <a:ext cx="3362322" cy="3362322"/>
          </a:xfrm>
          <a:prstGeom prst="rect">
            <a:avLst/>
          </a:prstGeom>
        </p:spPr>
      </p:pic>
      <p:sp>
        <p:nvSpPr>
          <p:cNvPr id="26" name="Rectangle 25">
            <a:extLst>
              <a:ext uri="{FF2B5EF4-FFF2-40B4-BE49-F238E27FC236}">
                <a16:creationId xmlns:a16="http://schemas.microsoft.com/office/drawing/2014/main" id="{209F9EC5-F2DB-014A-9B84-B8BD90CD8A7B}"/>
              </a:ext>
            </a:extLst>
          </p:cNvPr>
          <p:cNvSpPr/>
          <p:nvPr/>
        </p:nvSpPr>
        <p:spPr>
          <a:xfrm>
            <a:off x="729762" y="2090737"/>
            <a:ext cx="2128605" cy="1444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3467BD63-5D18-B940-A5DA-B70701CA93A6}"/>
              </a:ext>
            </a:extLst>
          </p:cNvPr>
          <p:cNvPicPr>
            <a:picLocks noChangeAspect="1"/>
          </p:cNvPicPr>
          <p:nvPr/>
        </p:nvPicPr>
        <p:blipFill>
          <a:blip r:embed="rId6"/>
          <a:stretch>
            <a:fillRect/>
          </a:stretch>
        </p:blipFill>
        <p:spPr>
          <a:xfrm>
            <a:off x="703663" y="2097608"/>
            <a:ext cx="670142" cy="670142"/>
          </a:xfrm>
          <a:prstGeom prst="rect">
            <a:avLst/>
          </a:prstGeom>
        </p:spPr>
      </p:pic>
      <p:pic>
        <p:nvPicPr>
          <p:cNvPr id="28" name="Picture 27">
            <a:extLst>
              <a:ext uri="{FF2B5EF4-FFF2-40B4-BE49-F238E27FC236}">
                <a16:creationId xmlns:a16="http://schemas.microsoft.com/office/drawing/2014/main" id="{884ADF54-97A7-7342-81E2-2AB42D6A178A}"/>
              </a:ext>
            </a:extLst>
          </p:cNvPr>
          <p:cNvPicPr>
            <a:picLocks noChangeAspect="1"/>
          </p:cNvPicPr>
          <p:nvPr/>
        </p:nvPicPr>
        <p:blipFill>
          <a:blip r:embed="rId3"/>
          <a:stretch>
            <a:fillRect/>
          </a:stretch>
        </p:blipFill>
        <p:spPr>
          <a:xfrm>
            <a:off x="1492461" y="2089358"/>
            <a:ext cx="417617" cy="742802"/>
          </a:xfrm>
          <a:prstGeom prst="rect">
            <a:avLst/>
          </a:prstGeom>
        </p:spPr>
      </p:pic>
      <p:pic>
        <p:nvPicPr>
          <p:cNvPr id="29" name="Picture 28">
            <a:extLst>
              <a:ext uri="{FF2B5EF4-FFF2-40B4-BE49-F238E27FC236}">
                <a16:creationId xmlns:a16="http://schemas.microsoft.com/office/drawing/2014/main" id="{0F8231AE-01DB-984B-BB54-216896D9F93A}"/>
              </a:ext>
            </a:extLst>
          </p:cNvPr>
          <p:cNvPicPr>
            <a:picLocks noChangeAspect="1"/>
          </p:cNvPicPr>
          <p:nvPr/>
        </p:nvPicPr>
        <p:blipFill>
          <a:blip r:embed="rId7"/>
          <a:stretch>
            <a:fillRect/>
          </a:stretch>
        </p:blipFill>
        <p:spPr>
          <a:xfrm>
            <a:off x="1910078" y="2874110"/>
            <a:ext cx="358203" cy="637124"/>
          </a:xfrm>
          <a:prstGeom prst="rect">
            <a:avLst/>
          </a:prstGeom>
          <a:effectLst>
            <a:outerShdw blurRad="50800" dist="38100" dir="18900000" algn="bl" rotWithShape="0">
              <a:prstClr val="black">
                <a:alpha val="40000"/>
              </a:prstClr>
            </a:outerShdw>
          </a:effectLst>
        </p:spPr>
      </p:pic>
      <p:pic>
        <p:nvPicPr>
          <p:cNvPr id="30" name="Picture 29">
            <a:extLst>
              <a:ext uri="{FF2B5EF4-FFF2-40B4-BE49-F238E27FC236}">
                <a16:creationId xmlns:a16="http://schemas.microsoft.com/office/drawing/2014/main" id="{AC3D68F9-A02C-E14E-88B4-8C181AF2829C}"/>
              </a:ext>
            </a:extLst>
          </p:cNvPr>
          <p:cNvPicPr>
            <a:picLocks noChangeAspect="1"/>
          </p:cNvPicPr>
          <p:nvPr/>
        </p:nvPicPr>
        <p:blipFill>
          <a:blip r:embed="rId3"/>
          <a:stretch>
            <a:fillRect/>
          </a:stretch>
        </p:blipFill>
        <p:spPr>
          <a:xfrm>
            <a:off x="1492461" y="2884898"/>
            <a:ext cx="353023" cy="627910"/>
          </a:xfrm>
          <a:prstGeom prst="rect">
            <a:avLst/>
          </a:prstGeom>
          <a:effectLst>
            <a:outerShdw blurRad="50800" dist="38100" dir="18900000" algn="bl" rotWithShape="0">
              <a:prstClr val="black">
                <a:alpha val="40000"/>
              </a:prstClr>
            </a:outerShdw>
          </a:effectLst>
        </p:spPr>
      </p:pic>
      <p:pic>
        <p:nvPicPr>
          <p:cNvPr id="31" name="Picture 30">
            <a:extLst>
              <a:ext uri="{FF2B5EF4-FFF2-40B4-BE49-F238E27FC236}">
                <a16:creationId xmlns:a16="http://schemas.microsoft.com/office/drawing/2014/main" id="{DDFB03A0-3942-9D4B-87B3-3636E0E6F292}"/>
              </a:ext>
            </a:extLst>
          </p:cNvPr>
          <p:cNvPicPr>
            <a:picLocks noChangeAspect="1"/>
          </p:cNvPicPr>
          <p:nvPr/>
        </p:nvPicPr>
        <p:blipFill>
          <a:blip r:embed="rId8"/>
          <a:stretch>
            <a:fillRect/>
          </a:stretch>
        </p:blipFill>
        <p:spPr>
          <a:xfrm>
            <a:off x="2320588" y="2874110"/>
            <a:ext cx="349609" cy="621839"/>
          </a:xfrm>
          <a:prstGeom prst="rect">
            <a:avLst/>
          </a:prstGeom>
          <a:effectLst>
            <a:outerShdw blurRad="50800" dist="38100" dir="18900000" algn="bl" rotWithShape="0">
              <a:prstClr val="black">
                <a:alpha val="40000"/>
              </a:prstClr>
            </a:outerShdw>
          </a:effectLst>
        </p:spPr>
      </p:pic>
      <p:cxnSp>
        <p:nvCxnSpPr>
          <p:cNvPr id="32" name="Straight Arrow Connector 31">
            <a:extLst>
              <a:ext uri="{FF2B5EF4-FFF2-40B4-BE49-F238E27FC236}">
                <a16:creationId xmlns:a16="http://schemas.microsoft.com/office/drawing/2014/main" id="{EA87FD31-DCC6-D647-9287-CC92C1EAB747}"/>
              </a:ext>
            </a:extLst>
          </p:cNvPr>
          <p:cNvCxnSpPr>
            <a:cxnSpLocks/>
          </p:cNvCxnSpPr>
          <p:nvPr/>
        </p:nvCxnSpPr>
        <p:spPr>
          <a:xfrm>
            <a:off x="2701978" y="3759894"/>
            <a:ext cx="1472986" cy="6815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4406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5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25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25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25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25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50"/>
                                        <p:tgtEl>
                                          <p:spTgt spid="12"/>
                                        </p:tgtEl>
                                      </p:cBhvr>
                                    </p:animEffect>
                                  </p:childTnLst>
                                </p:cTn>
                              </p:par>
                              <p:par>
                                <p:cTn id="28" presetID="10" presetClass="exit" presetSubtype="0" fill="hold" grpId="1" nodeType="withEffect">
                                  <p:stCondLst>
                                    <p:cond delay="0"/>
                                  </p:stCondLst>
                                  <p:childTnLst>
                                    <p:animEffect transition="out" filter="fade">
                                      <p:cBhvr>
                                        <p:cTn id="29" dur="250"/>
                                        <p:tgtEl>
                                          <p:spTgt spid="15"/>
                                        </p:tgtEl>
                                      </p:cBhvr>
                                    </p:animEffect>
                                    <p:set>
                                      <p:cBhvr>
                                        <p:cTn id="30" dur="1" fill="hold">
                                          <p:stCondLst>
                                            <p:cond delay="249"/>
                                          </p:stCondLst>
                                        </p:cTn>
                                        <p:tgtEl>
                                          <p:spTgt spid="15"/>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250"/>
                                        <p:tgtEl>
                                          <p:spTgt spid="16"/>
                                        </p:tgtEl>
                                      </p:cBhvr>
                                    </p:animEffect>
                                    <p:set>
                                      <p:cBhvr>
                                        <p:cTn id="33" dur="1" fill="hold">
                                          <p:stCondLst>
                                            <p:cond delay="249"/>
                                          </p:stCondLst>
                                        </p:cTn>
                                        <p:tgtEl>
                                          <p:spTgt spid="1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1"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250"/>
                                        <p:tgtEl>
                                          <p:spTgt spid="14"/>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250"/>
                                        <p:tgtEl>
                                          <p:spTgt spid="13"/>
                                        </p:tgtEl>
                                      </p:cBhvr>
                                    </p:animEffect>
                                  </p:childTnLst>
                                </p:cTn>
                              </p:par>
                              <p:par>
                                <p:cTn id="42" presetID="10" presetClass="exit" presetSubtype="0" fill="hold" nodeType="withEffect">
                                  <p:stCondLst>
                                    <p:cond delay="0"/>
                                  </p:stCondLst>
                                  <p:childTnLst>
                                    <p:animEffect transition="out" filter="fade">
                                      <p:cBhvr>
                                        <p:cTn id="43" dur="250"/>
                                        <p:tgtEl>
                                          <p:spTgt spid="20"/>
                                        </p:tgtEl>
                                      </p:cBhvr>
                                    </p:animEffect>
                                    <p:set>
                                      <p:cBhvr>
                                        <p:cTn id="44" dur="1" fill="hold">
                                          <p:stCondLst>
                                            <p:cond delay="249"/>
                                          </p:stCondLst>
                                        </p:cTn>
                                        <p:tgtEl>
                                          <p:spTgt spid="20"/>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1"/>
      <p:bldP spid="14" grpId="1"/>
      <p:bldP spid="15" grpId="0" animBg="1"/>
      <p:bldP spid="1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4733C-2A66-764D-9C3A-05BEA690249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1A02FF14-13B5-5F4C-93E7-558F42BFB405}"/>
              </a:ext>
            </a:extLst>
          </p:cNvPr>
          <p:cNvSpPr>
            <a:spLocks noGrp="1"/>
          </p:cNvSpPr>
          <p:nvPr>
            <p:ph idx="1"/>
          </p:nvPr>
        </p:nvSpPr>
        <p:spPr/>
        <p:txBody>
          <a:bodyPr/>
          <a:lstStyle/>
          <a:p>
            <a:r>
              <a:rPr lang="en-US" dirty="0"/>
              <a:t>Scout System Overview</a:t>
            </a:r>
          </a:p>
          <a:p>
            <a:r>
              <a:rPr lang="en-US" dirty="0"/>
              <a:t>High-Level Design Constraints</a:t>
            </a:r>
          </a:p>
          <a:p>
            <a:r>
              <a:rPr lang="en-US" b="1" dirty="0"/>
              <a:t>Design Synthesis Engine</a:t>
            </a:r>
          </a:p>
        </p:txBody>
      </p:sp>
      <p:sp>
        <p:nvSpPr>
          <p:cNvPr id="4" name="Slide Number Placeholder 3">
            <a:extLst>
              <a:ext uri="{FF2B5EF4-FFF2-40B4-BE49-F238E27FC236}">
                <a16:creationId xmlns:a16="http://schemas.microsoft.com/office/drawing/2014/main" id="{03390349-34F4-1949-BFB9-0191517C7376}"/>
              </a:ext>
            </a:extLst>
          </p:cNvPr>
          <p:cNvSpPr>
            <a:spLocks noGrp="1"/>
          </p:cNvSpPr>
          <p:nvPr>
            <p:ph type="sldNum" sz="quarter" idx="12"/>
          </p:nvPr>
        </p:nvSpPr>
        <p:spPr/>
        <p:txBody>
          <a:bodyPr/>
          <a:lstStyle/>
          <a:p>
            <a:fld id="{2FC57FF8-05A4-7E4D-A128-F24032A13B54}" type="slidenum">
              <a:rPr lang="en-US" smtClean="0"/>
              <a:pPr/>
              <a:t>12</a:t>
            </a:fld>
            <a:endParaRPr lang="en-US" dirty="0"/>
          </a:p>
        </p:txBody>
      </p:sp>
    </p:spTree>
    <p:extLst>
      <p:ext uri="{BB962C8B-B14F-4D97-AF65-F5344CB8AC3E}">
        <p14:creationId xmlns:p14="http://schemas.microsoft.com/office/powerpoint/2010/main" val="3663947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A1E6-99BF-974F-B85E-8A5AB62BD236}"/>
              </a:ext>
            </a:extLst>
          </p:cNvPr>
          <p:cNvSpPr>
            <a:spLocks noGrp="1"/>
          </p:cNvSpPr>
          <p:nvPr>
            <p:ph type="title"/>
          </p:nvPr>
        </p:nvSpPr>
        <p:spPr/>
        <p:txBody>
          <a:bodyPr/>
          <a:lstStyle/>
          <a:p>
            <a:r>
              <a:rPr lang="en-US" dirty="0"/>
              <a:t>Design Synthesis Goals</a:t>
            </a:r>
          </a:p>
        </p:txBody>
      </p:sp>
      <p:sp>
        <p:nvSpPr>
          <p:cNvPr id="3" name="Content Placeholder 2">
            <a:extLst>
              <a:ext uri="{FF2B5EF4-FFF2-40B4-BE49-F238E27FC236}">
                <a16:creationId xmlns:a16="http://schemas.microsoft.com/office/drawing/2014/main" id="{54C4101F-4F3C-C14F-AFA8-A009EF4AC2CF}"/>
              </a:ext>
            </a:extLst>
          </p:cNvPr>
          <p:cNvSpPr>
            <a:spLocks noGrp="1"/>
          </p:cNvSpPr>
          <p:nvPr>
            <p:ph idx="1"/>
          </p:nvPr>
        </p:nvSpPr>
        <p:spPr/>
        <p:txBody>
          <a:bodyPr/>
          <a:lstStyle/>
          <a:p>
            <a:r>
              <a:rPr lang="en-US" dirty="0"/>
              <a:t>Encode high-level </a:t>
            </a:r>
            <a:r>
              <a:rPr lang="en-US" b="1" dirty="0"/>
              <a:t>design constraints, </a:t>
            </a:r>
            <a:r>
              <a:rPr lang="en-US" dirty="0"/>
              <a:t>and </a:t>
            </a:r>
            <a:r>
              <a:rPr lang="en-US" b="1" dirty="0"/>
              <a:t>basic design </a:t>
            </a:r>
            <a:r>
              <a:rPr lang="en-US" dirty="0"/>
              <a:t>constraints (e.g. non-overlapping)</a:t>
            </a:r>
            <a:r>
              <a:rPr lang="en-US" b="1" dirty="0"/>
              <a:t> </a:t>
            </a:r>
            <a:r>
              <a:rPr lang="en-US" dirty="0"/>
              <a:t>as a set of constraints to generate designs. </a:t>
            </a:r>
          </a:p>
          <a:p>
            <a:endParaRPr lang="en-US" dirty="0"/>
          </a:p>
          <a:p>
            <a:r>
              <a:rPr lang="en-US" dirty="0"/>
              <a:t>Generate good designs that respect </a:t>
            </a:r>
            <a:r>
              <a:rPr lang="en-US" b="1" dirty="0"/>
              <a:t>usability</a:t>
            </a:r>
            <a:r>
              <a:rPr lang="en-US" dirty="0"/>
              <a:t> and </a:t>
            </a:r>
            <a:r>
              <a:rPr lang="en-US" b="1" dirty="0"/>
              <a:t>graphic</a:t>
            </a:r>
            <a:r>
              <a:rPr lang="en-US" dirty="0"/>
              <a:t> </a:t>
            </a:r>
            <a:r>
              <a:rPr lang="en-US" b="1" dirty="0"/>
              <a:t>design</a:t>
            </a:r>
            <a:r>
              <a:rPr lang="en-US" dirty="0"/>
              <a:t> principles (e.g. alignment, symmetry)</a:t>
            </a:r>
          </a:p>
          <a:p>
            <a:endParaRPr lang="en-US" dirty="0"/>
          </a:p>
          <a:p>
            <a:r>
              <a:rPr lang="en-US" dirty="0"/>
              <a:t>Generate many designs quickly to make the system interactive. </a:t>
            </a:r>
          </a:p>
        </p:txBody>
      </p:sp>
      <p:sp>
        <p:nvSpPr>
          <p:cNvPr id="4" name="Slide Number Placeholder 3">
            <a:extLst>
              <a:ext uri="{FF2B5EF4-FFF2-40B4-BE49-F238E27FC236}">
                <a16:creationId xmlns:a16="http://schemas.microsoft.com/office/drawing/2014/main" id="{1A5A01D7-DCC9-C345-B74F-3F6F5230C442}"/>
              </a:ext>
            </a:extLst>
          </p:cNvPr>
          <p:cNvSpPr>
            <a:spLocks noGrp="1"/>
          </p:cNvSpPr>
          <p:nvPr>
            <p:ph type="sldNum" sz="quarter" idx="12"/>
          </p:nvPr>
        </p:nvSpPr>
        <p:spPr/>
        <p:txBody>
          <a:bodyPr/>
          <a:lstStyle/>
          <a:p>
            <a:fld id="{2FC57FF8-05A4-7E4D-A128-F24032A13B54}" type="slidenum">
              <a:rPr lang="en-US" smtClean="0"/>
              <a:pPr/>
              <a:t>13</a:t>
            </a:fld>
            <a:endParaRPr lang="en-US" dirty="0"/>
          </a:p>
        </p:txBody>
      </p:sp>
    </p:spTree>
    <p:extLst>
      <p:ext uri="{BB962C8B-B14F-4D97-AF65-F5344CB8AC3E}">
        <p14:creationId xmlns:p14="http://schemas.microsoft.com/office/powerpoint/2010/main" val="2186306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7F4E0-6DF2-D844-84DD-FD572AE483E4}"/>
              </a:ext>
            </a:extLst>
          </p:cNvPr>
          <p:cNvSpPr>
            <a:spLocks noGrp="1"/>
          </p:cNvSpPr>
          <p:nvPr>
            <p:ph type="title"/>
          </p:nvPr>
        </p:nvSpPr>
        <p:spPr/>
        <p:txBody>
          <a:bodyPr/>
          <a:lstStyle/>
          <a:p>
            <a:r>
              <a:rPr lang="en-US" dirty="0"/>
              <a:t>Design Synthesis: Inputs and Outputs</a:t>
            </a:r>
          </a:p>
        </p:txBody>
      </p:sp>
      <p:sp>
        <p:nvSpPr>
          <p:cNvPr id="4" name="Slide Number Placeholder 3">
            <a:extLst>
              <a:ext uri="{FF2B5EF4-FFF2-40B4-BE49-F238E27FC236}">
                <a16:creationId xmlns:a16="http://schemas.microsoft.com/office/drawing/2014/main" id="{C2460B66-B091-1A40-9DA8-BE523F3DBB6A}"/>
              </a:ext>
            </a:extLst>
          </p:cNvPr>
          <p:cNvSpPr>
            <a:spLocks noGrp="1"/>
          </p:cNvSpPr>
          <p:nvPr>
            <p:ph type="sldNum" sz="quarter" idx="12"/>
          </p:nvPr>
        </p:nvSpPr>
        <p:spPr/>
        <p:txBody>
          <a:bodyPr/>
          <a:lstStyle/>
          <a:p>
            <a:fld id="{2FC57FF8-05A4-7E4D-A128-F24032A13B54}" type="slidenum">
              <a:rPr lang="en-US" smtClean="0"/>
              <a:pPr/>
              <a:t>14</a:t>
            </a:fld>
            <a:endParaRPr lang="en-US" dirty="0"/>
          </a:p>
        </p:txBody>
      </p:sp>
      <p:sp>
        <p:nvSpPr>
          <p:cNvPr id="5" name="Rounded Rectangle 4">
            <a:extLst>
              <a:ext uri="{FF2B5EF4-FFF2-40B4-BE49-F238E27FC236}">
                <a16:creationId xmlns:a16="http://schemas.microsoft.com/office/drawing/2014/main" id="{42C55105-C9FE-5343-A5DF-DFA9AD9AA208}"/>
              </a:ext>
            </a:extLst>
          </p:cNvPr>
          <p:cNvSpPr/>
          <p:nvPr/>
        </p:nvSpPr>
        <p:spPr>
          <a:xfrm>
            <a:off x="4450283" y="2969084"/>
            <a:ext cx="1990722" cy="16006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800" dirty="0">
                <a:latin typeface="Trebuchet MS" panose="020B0703020202090204" pitchFamily="34" charset="0"/>
              </a:rPr>
              <a:t>Design Synthesis Engine</a:t>
            </a:r>
          </a:p>
        </p:txBody>
      </p:sp>
      <p:sp>
        <p:nvSpPr>
          <p:cNvPr id="11" name="TextBox 10">
            <a:extLst>
              <a:ext uri="{FF2B5EF4-FFF2-40B4-BE49-F238E27FC236}">
                <a16:creationId xmlns:a16="http://schemas.microsoft.com/office/drawing/2014/main" id="{80786AF4-B8EC-2946-B40D-0C1B8D6DFE84}"/>
              </a:ext>
            </a:extLst>
          </p:cNvPr>
          <p:cNvSpPr txBox="1"/>
          <p:nvPr/>
        </p:nvSpPr>
        <p:spPr>
          <a:xfrm>
            <a:off x="289560" y="1525143"/>
            <a:ext cx="2967104" cy="707886"/>
          </a:xfrm>
          <a:prstGeom prst="rect">
            <a:avLst/>
          </a:prstGeom>
          <a:noFill/>
        </p:spPr>
        <p:txBody>
          <a:bodyPr wrap="square" rtlCol="0">
            <a:spAutoFit/>
          </a:bodyPr>
          <a:lstStyle/>
          <a:p>
            <a:pPr algn="ctr"/>
            <a:r>
              <a:rPr lang="en-US" sz="2000" dirty="0">
                <a:latin typeface="Trebuchet MS" panose="020B0703020202090204" pitchFamily="34" charset="0"/>
              </a:rPr>
              <a:t>High-Level Design Constraints</a:t>
            </a:r>
          </a:p>
        </p:txBody>
      </p:sp>
      <p:cxnSp>
        <p:nvCxnSpPr>
          <p:cNvPr id="13" name="Straight Arrow Connector 12">
            <a:extLst>
              <a:ext uri="{FF2B5EF4-FFF2-40B4-BE49-F238E27FC236}">
                <a16:creationId xmlns:a16="http://schemas.microsoft.com/office/drawing/2014/main" id="{5A2EA564-39C8-1049-A9E0-826226527E4E}"/>
              </a:ext>
            </a:extLst>
          </p:cNvPr>
          <p:cNvCxnSpPr>
            <a:cxnSpLocks/>
            <a:stCxn id="5" idx="3"/>
          </p:cNvCxnSpPr>
          <p:nvPr/>
        </p:nvCxnSpPr>
        <p:spPr>
          <a:xfrm>
            <a:off x="6441005" y="3769392"/>
            <a:ext cx="135127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0C5731B5-1511-3544-A5F8-5BFD8A752DBC}"/>
              </a:ext>
            </a:extLst>
          </p:cNvPr>
          <p:cNvCxnSpPr>
            <a:cxnSpLocks/>
            <a:endCxn id="5" idx="1"/>
          </p:cNvCxnSpPr>
          <p:nvPr/>
        </p:nvCxnSpPr>
        <p:spPr>
          <a:xfrm>
            <a:off x="2401720" y="2759282"/>
            <a:ext cx="2048563" cy="10101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7E828AD0-C901-554D-B1C6-8FF3AB8D4E00}"/>
              </a:ext>
            </a:extLst>
          </p:cNvPr>
          <p:cNvPicPr>
            <a:picLocks noChangeAspect="1"/>
          </p:cNvPicPr>
          <p:nvPr/>
        </p:nvPicPr>
        <p:blipFill>
          <a:blip r:embed="rId3"/>
          <a:stretch>
            <a:fillRect/>
          </a:stretch>
        </p:blipFill>
        <p:spPr>
          <a:xfrm>
            <a:off x="892594" y="2276129"/>
            <a:ext cx="1306152" cy="1306152"/>
          </a:xfrm>
          <a:prstGeom prst="rect">
            <a:avLst/>
          </a:prstGeom>
        </p:spPr>
      </p:pic>
      <p:sp>
        <p:nvSpPr>
          <p:cNvPr id="25" name="TextBox 24">
            <a:extLst>
              <a:ext uri="{FF2B5EF4-FFF2-40B4-BE49-F238E27FC236}">
                <a16:creationId xmlns:a16="http://schemas.microsoft.com/office/drawing/2014/main" id="{9665C2D7-65BF-0B40-83DF-F0030317BB1B}"/>
              </a:ext>
            </a:extLst>
          </p:cNvPr>
          <p:cNvSpPr txBox="1"/>
          <p:nvPr/>
        </p:nvSpPr>
        <p:spPr>
          <a:xfrm>
            <a:off x="8313108" y="2048363"/>
            <a:ext cx="3184477" cy="646331"/>
          </a:xfrm>
          <a:prstGeom prst="rect">
            <a:avLst/>
          </a:prstGeom>
          <a:noFill/>
        </p:spPr>
        <p:txBody>
          <a:bodyPr wrap="square" rtlCol="0">
            <a:spAutoFit/>
          </a:bodyPr>
          <a:lstStyle/>
          <a:p>
            <a:r>
              <a:rPr lang="en-US" i="1" dirty="0">
                <a:latin typeface="Trebuchet MS" panose="020B0703020202090204" pitchFamily="34" charset="0"/>
              </a:rPr>
              <a:t>N</a:t>
            </a:r>
            <a:r>
              <a:rPr lang="en-US" dirty="0">
                <a:latin typeface="Trebuchet MS" panose="020B0703020202090204" pitchFamily="34" charset="0"/>
              </a:rPr>
              <a:t> design  variations that satisfy the constraints </a:t>
            </a:r>
          </a:p>
        </p:txBody>
      </p:sp>
      <p:sp>
        <p:nvSpPr>
          <p:cNvPr id="27" name="TextBox 26">
            <a:extLst>
              <a:ext uri="{FF2B5EF4-FFF2-40B4-BE49-F238E27FC236}">
                <a16:creationId xmlns:a16="http://schemas.microsoft.com/office/drawing/2014/main" id="{0A368FFC-CD1B-0546-909C-E2B2356D6178}"/>
              </a:ext>
            </a:extLst>
          </p:cNvPr>
          <p:cNvSpPr txBox="1"/>
          <p:nvPr/>
        </p:nvSpPr>
        <p:spPr>
          <a:xfrm>
            <a:off x="587381" y="4125592"/>
            <a:ext cx="2275089" cy="369332"/>
          </a:xfrm>
          <a:prstGeom prst="rect">
            <a:avLst/>
          </a:prstGeom>
          <a:noFill/>
        </p:spPr>
        <p:txBody>
          <a:bodyPr wrap="square" rtlCol="0">
            <a:spAutoFit/>
          </a:bodyPr>
          <a:lstStyle/>
          <a:p>
            <a:r>
              <a:rPr lang="en-US" dirty="0">
                <a:latin typeface="Trebuchet MS" panose="020B0703020202090204" pitchFamily="34" charset="0"/>
              </a:rPr>
              <a:t>Interface Elements</a:t>
            </a:r>
          </a:p>
        </p:txBody>
      </p:sp>
      <p:cxnSp>
        <p:nvCxnSpPr>
          <p:cNvPr id="31" name="Straight Arrow Connector 30">
            <a:extLst>
              <a:ext uri="{FF2B5EF4-FFF2-40B4-BE49-F238E27FC236}">
                <a16:creationId xmlns:a16="http://schemas.microsoft.com/office/drawing/2014/main" id="{E2EAA951-7CAF-A24B-B44A-F862C1572E9D}"/>
              </a:ext>
            </a:extLst>
          </p:cNvPr>
          <p:cNvCxnSpPr>
            <a:cxnSpLocks/>
            <a:endCxn id="5" idx="1"/>
          </p:cNvCxnSpPr>
          <p:nvPr/>
        </p:nvCxnSpPr>
        <p:spPr>
          <a:xfrm flipV="1">
            <a:off x="2541248" y="3769392"/>
            <a:ext cx="1909035" cy="195680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a:extLst>
              <a:ext uri="{FF2B5EF4-FFF2-40B4-BE49-F238E27FC236}">
                <a16:creationId xmlns:a16="http://schemas.microsoft.com/office/drawing/2014/main" id="{A5626D38-D694-764E-B602-FCC08A43DE25}"/>
              </a:ext>
            </a:extLst>
          </p:cNvPr>
          <p:cNvPicPr>
            <a:picLocks noChangeAspect="1"/>
          </p:cNvPicPr>
          <p:nvPr/>
        </p:nvPicPr>
        <p:blipFill>
          <a:blip r:embed="rId4"/>
          <a:stretch>
            <a:fillRect/>
          </a:stretch>
        </p:blipFill>
        <p:spPr>
          <a:xfrm>
            <a:off x="1269636" y="4467337"/>
            <a:ext cx="696293" cy="717917"/>
          </a:xfrm>
          <a:prstGeom prst="rect">
            <a:avLst/>
          </a:prstGeom>
        </p:spPr>
      </p:pic>
      <p:pic>
        <p:nvPicPr>
          <p:cNvPr id="35" name="Picture 34">
            <a:extLst>
              <a:ext uri="{FF2B5EF4-FFF2-40B4-BE49-F238E27FC236}">
                <a16:creationId xmlns:a16="http://schemas.microsoft.com/office/drawing/2014/main" id="{3A6FEBAB-8076-C844-B2D7-A6D251B65ABA}"/>
              </a:ext>
            </a:extLst>
          </p:cNvPr>
          <p:cNvPicPr>
            <a:picLocks noChangeAspect="1"/>
          </p:cNvPicPr>
          <p:nvPr/>
        </p:nvPicPr>
        <p:blipFill>
          <a:blip r:embed="rId5"/>
          <a:stretch>
            <a:fillRect/>
          </a:stretch>
        </p:blipFill>
        <p:spPr>
          <a:xfrm>
            <a:off x="721830" y="6251380"/>
            <a:ext cx="1791907" cy="327289"/>
          </a:xfrm>
          <a:prstGeom prst="rect">
            <a:avLst/>
          </a:prstGeom>
        </p:spPr>
      </p:pic>
      <p:pic>
        <p:nvPicPr>
          <p:cNvPr id="42" name="Picture 41">
            <a:extLst>
              <a:ext uri="{FF2B5EF4-FFF2-40B4-BE49-F238E27FC236}">
                <a16:creationId xmlns:a16="http://schemas.microsoft.com/office/drawing/2014/main" id="{B1A175A9-D3E2-4041-B4B0-6AA4D68E515F}"/>
              </a:ext>
            </a:extLst>
          </p:cNvPr>
          <p:cNvPicPr>
            <a:picLocks noChangeAspect="1"/>
          </p:cNvPicPr>
          <p:nvPr/>
        </p:nvPicPr>
        <p:blipFill>
          <a:blip r:embed="rId6"/>
          <a:stretch>
            <a:fillRect/>
          </a:stretch>
        </p:blipFill>
        <p:spPr>
          <a:xfrm>
            <a:off x="10205211" y="2941881"/>
            <a:ext cx="915190" cy="1627819"/>
          </a:xfrm>
          <a:prstGeom prst="rect">
            <a:avLst/>
          </a:prstGeom>
        </p:spPr>
      </p:pic>
      <p:pic>
        <p:nvPicPr>
          <p:cNvPr id="43" name="Picture 42">
            <a:extLst>
              <a:ext uri="{FF2B5EF4-FFF2-40B4-BE49-F238E27FC236}">
                <a16:creationId xmlns:a16="http://schemas.microsoft.com/office/drawing/2014/main" id="{6A67ED7F-E822-FA4E-B1B3-1BE7A2452B62}"/>
              </a:ext>
            </a:extLst>
          </p:cNvPr>
          <p:cNvPicPr>
            <a:picLocks noChangeAspect="1"/>
          </p:cNvPicPr>
          <p:nvPr/>
        </p:nvPicPr>
        <p:blipFill>
          <a:blip r:embed="rId7"/>
          <a:stretch>
            <a:fillRect/>
          </a:stretch>
        </p:blipFill>
        <p:spPr>
          <a:xfrm>
            <a:off x="9121503" y="2759282"/>
            <a:ext cx="932460" cy="1658537"/>
          </a:xfrm>
          <a:prstGeom prst="rect">
            <a:avLst/>
          </a:prstGeom>
        </p:spPr>
      </p:pic>
      <p:pic>
        <p:nvPicPr>
          <p:cNvPr id="44" name="Picture 43">
            <a:extLst>
              <a:ext uri="{FF2B5EF4-FFF2-40B4-BE49-F238E27FC236}">
                <a16:creationId xmlns:a16="http://schemas.microsoft.com/office/drawing/2014/main" id="{5A403609-E12C-E248-9B38-3F079D99B5D1}"/>
              </a:ext>
            </a:extLst>
          </p:cNvPr>
          <p:cNvPicPr>
            <a:picLocks noChangeAspect="1"/>
          </p:cNvPicPr>
          <p:nvPr/>
        </p:nvPicPr>
        <p:blipFill>
          <a:blip r:embed="rId8"/>
          <a:stretch>
            <a:fillRect/>
          </a:stretch>
        </p:blipFill>
        <p:spPr>
          <a:xfrm>
            <a:off x="8031972" y="2941881"/>
            <a:ext cx="915191" cy="1627819"/>
          </a:xfrm>
          <a:prstGeom prst="rect">
            <a:avLst/>
          </a:prstGeom>
        </p:spPr>
      </p:pic>
      <p:pic>
        <p:nvPicPr>
          <p:cNvPr id="49" name="Picture 48">
            <a:extLst>
              <a:ext uri="{FF2B5EF4-FFF2-40B4-BE49-F238E27FC236}">
                <a16:creationId xmlns:a16="http://schemas.microsoft.com/office/drawing/2014/main" id="{888C20C6-B7C5-9641-88F0-25844F012F69}"/>
              </a:ext>
            </a:extLst>
          </p:cNvPr>
          <p:cNvPicPr>
            <a:picLocks noChangeAspect="1"/>
          </p:cNvPicPr>
          <p:nvPr/>
        </p:nvPicPr>
        <p:blipFill>
          <a:blip r:embed="rId9"/>
          <a:stretch>
            <a:fillRect/>
          </a:stretch>
        </p:blipFill>
        <p:spPr>
          <a:xfrm>
            <a:off x="760359" y="5229260"/>
            <a:ext cx="1812174" cy="353317"/>
          </a:xfrm>
          <a:prstGeom prst="rect">
            <a:avLst/>
          </a:prstGeom>
        </p:spPr>
      </p:pic>
      <p:pic>
        <p:nvPicPr>
          <p:cNvPr id="50" name="Picture 49">
            <a:extLst>
              <a:ext uri="{FF2B5EF4-FFF2-40B4-BE49-F238E27FC236}">
                <a16:creationId xmlns:a16="http://schemas.microsoft.com/office/drawing/2014/main" id="{2E5D525B-5FAD-214B-AA5A-41CE3138EC57}"/>
              </a:ext>
            </a:extLst>
          </p:cNvPr>
          <p:cNvPicPr>
            <a:picLocks noChangeAspect="1"/>
          </p:cNvPicPr>
          <p:nvPr/>
        </p:nvPicPr>
        <p:blipFill>
          <a:blip r:embed="rId10"/>
          <a:stretch>
            <a:fillRect/>
          </a:stretch>
        </p:blipFill>
        <p:spPr>
          <a:xfrm>
            <a:off x="818837" y="5702872"/>
            <a:ext cx="1695217" cy="433436"/>
          </a:xfrm>
          <a:prstGeom prst="rect">
            <a:avLst/>
          </a:prstGeom>
        </p:spPr>
      </p:pic>
      <p:sp>
        <p:nvSpPr>
          <p:cNvPr id="55" name="TextBox 54">
            <a:extLst>
              <a:ext uri="{FF2B5EF4-FFF2-40B4-BE49-F238E27FC236}">
                <a16:creationId xmlns:a16="http://schemas.microsoft.com/office/drawing/2014/main" id="{7458074B-FA44-3945-93D0-9E6C7722D365}"/>
              </a:ext>
            </a:extLst>
          </p:cNvPr>
          <p:cNvSpPr txBox="1"/>
          <p:nvPr/>
        </p:nvSpPr>
        <p:spPr>
          <a:xfrm>
            <a:off x="3776501" y="4745243"/>
            <a:ext cx="4663358" cy="1477328"/>
          </a:xfrm>
          <a:prstGeom prst="rect">
            <a:avLst/>
          </a:prstGeom>
          <a:noFill/>
        </p:spPr>
        <p:txBody>
          <a:bodyPr wrap="square" rtlCol="0">
            <a:spAutoFit/>
          </a:bodyPr>
          <a:lstStyle/>
          <a:p>
            <a:r>
              <a:rPr lang="en-US" dirty="0">
                <a:latin typeface="Trebuchet MS" panose="020B0703020202090204" pitchFamily="34" charset="0"/>
              </a:rPr>
              <a:t>Basic Design Constraints</a:t>
            </a:r>
          </a:p>
          <a:p>
            <a:r>
              <a:rPr lang="en-US" dirty="0">
                <a:latin typeface="Trebuchet MS" panose="020B0703020202090204" pitchFamily="34" charset="0"/>
              </a:rPr>
              <a:t>(e.g. non-overlapping) </a:t>
            </a:r>
          </a:p>
          <a:p>
            <a:endParaRPr lang="en-US" dirty="0">
              <a:latin typeface="Trebuchet MS" panose="020B0703020202090204" pitchFamily="34" charset="0"/>
            </a:endParaRPr>
          </a:p>
          <a:p>
            <a:r>
              <a:rPr lang="en-US" dirty="0">
                <a:latin typeface="Trebuchet MS" panose="020B0703020202090204" pitchFamily="34" charset="0"/>
              </a:rPr>
              <a:t>Set of variables</a:t>
            </a:r>
          </a:p>
          <a:p>
            <a:r>
              <a:rPr lang="en-US" dirty="0">
                <a:latin typeface="Trebuchet MS" panose="020B0703020202090204" pitchFamily="34" charset="0"/>
              </a:rPr>
              <a:t>- Alignment, proximity, arrangements</a:t>
            </a:r>
          </a:p>
        </p:txBody>
      </p:sp>
      <p:sp>
        <p:nvSpPr>
          <p:cNvPr id="24" name="TextBox 23">
            <a:extLst>
              <a:ext uri="{FF2B5EF4-FFF2-40B4-BE49-F238E27FC236}">
                <a16:creationId xmlns:a16="http://schemas.microsoft.com/office/drawing/2014/main" id="{39B65DA2-1FBF-B24D-80E9-209E6890496A}"/>
              </a:ext>
            </a:extLst>
          </p:cNvPr>
          <p:cNvSpPr txBox="1"/>
          <p:nvPr/>
        </p:nvSpPr>
        <p:spPr>
          <a:xfrm>
            <a:off x="8592534" y="4745243"/>
            <a:ext cx="2156735" cy="1323439"/>
          </a:xfrm>
          <a:prstGeom prst="rect">
            <a:avLst/>
          </a:prstGeom>
          <a:noFill/>
        </p:spPr>
        <p:txBody>
          <a:bodyPr wrap="square" rtlCol="0">
            <a:spAutoFit/>
          </a:bodyPr>
          <a:lstStyle/>
          <a:p>
            <a:pPr algn="ctr"/>
            <a:r>
              <a:rPr lang="en-US" sz="2000" dirty="0">
                <a:latin typeface="Trebuchet MS" panose="020B0703020202090204" pitchFamily="34" charset="0"/>
              </a:rPr>
              <a:t>For each design, for all elements</a:t>
            </a:r>
          </a:p>
          <a:p>
            <a:pPr algn="ctr"/>
            <a:r>
              <a:rPr lang="en-US" sz="2000" dirty="0">
                <a:latin typeface="Trebuchet MS" panose="020B0703020202090204" pitchFamily="34" charset="0"/>
              </a:rPr>
              <a:t>X, Y coordinates, height, width</a:t>
            </a:r>
          </a:p>
        </p:txBody>
      </p:sp>
    </p:spTree>
    <p:extLst>
      <p:ext uri="{BB962C8B-B14F-4D97-AF65-F5344CB8AC3E}">
        <p14:creationId xmlns:p14="http://schemas.microsoft.com/office/powerpoint/2010/main" val="297548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25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25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25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250"/>
                                        <p:tgtEl>
                                          <p:spTgt spid="43"/>
                                        </p:tgtEl>
                                      </p:cBhvr>
                                    </p:animEffect>
                                  </p:childTnLst>
                                </p:cTn>
                              </p:par>
                              <p:par>
                                <p:cTn id="25" presetID="10"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25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250"/>
                                        <p:tgtEl>
                                          <p:spTgt spid="5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5" grpId="0"/>
      <p:bldP spid="55" grpId="1"/>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F33D5-F393-264D-A2A9-3A666C88A461}"/>
              </a:ext>
            </a:extLst>
          </p:cNvPr>
          <p:cNvSpPr>
            <a:spLocks noGrp="1"/>
          </p:cNvSpPr>
          <p:nvPr>
            <p:ph type="title"/>
          </p:nvPr>
        </p:nvSpPr>
        <p:spPr/>
        <p:txBody>
          <a:bodyPr/>
          <a:lstStyle/>
          <a:p>
            <a:r>
              <a:rPr lang="en-US" dirty="0"/>
              <a:t>Design Synthesis – Encoding the Constraints</a:t>
            </a:r>
          </a:p>
        </p:txBody>
      </p:sp>
      <p:sp>
        <p:nvSpPr>
          <p:cNvPr id="3" name="Content Placeholder 2">
            <a:extLst>
              <a:ext uri="{FF2B5EF4-FFF2-40B4-BE49-F238E27FC236}">
                <a16:creationId xmlns:a16="http://schemas.microsoft.com/office/drawing/2014/main" id="{2BBA9C89-B71A-1F43-A0A3-22EFEEAC0F1C}"/>
              </a:ext>
            </a:extLst>
          </p:cNvPr>
          <p:cNvSpPr>
            <a:spLocks noGrp="1"/>
          </p:cNvSpPr>
          <p:nvPr>
            <p:ph idx="1"/>
          </p:nvPr>
        </p:nvSpPr>
        <p:spPr/>
        <p:txBody>
          <a:bodyPr>
            <a:normAutofit/>
          </a:bodyPr>
          <a:lstStyle/>
          <a:p>
            <a:r>
              <a:rPr lang="en-US" dirty="0"/>
              <a:t>Basic design constraints </a:t>
            </a:r>
          </a:p>
          <a:p>
            <a:pPr lvl="1"/>
            <a:r>
              <a:rPr lang="en-US" dirty="0"/>
              <a:t>Non-overlapping</a:t>
            </a:r>
          </a:p>
          <a:p>
            <a:pPr lvl="1"/>
            <a:r>
              <a:rPr lang="en-US" dirty="0"/>
              <a:t>UI elements stay inside containers and design canvas</a:t>
            </a:r>
          </a:p>
          <a:p>
            <a:pPr marL="457200" lvl="1" indent="0">
              <a:buNone/>
            </a:pPr>
            <a:endParaRPr lang="en-US" dirty="0"/>
          </a:p>
          <a:p>
            <a:r>
              <a:rPr lang="en-US" dirty="0"/>
              <a:t>High level constraints</a:t>
            </a:r>
          </a:p>
          <a:p>
            <a:pPr lvl="1"/>
            <a:r>
              <a:rPr lang="en-US" dirty="0"/>
              <a:t>Groups</a:t>
            </a:r>
          </a:p>
          <a:p>
            <a:pPr lvl="1"/>
            <a:r>
              <a:rPr lang="en-US" dirty="0"/>
              <a:t>Prominence Levels</a:t>
            </a:r>
          </a:p>
          <a:p>
            <a:pPr lvl="1"/>
            <a:r>
              <a:rPr lang="en-US" dirty="0"/>
              <a:t>Feedback constraints</a:t>
            </a:r>
          </a:p>
        </p:txBody>
      </p:sp>
      <p:sp>
        <p:nvSpPr>
          <p:cNvPr id="4" name="Slide Number Placeholder 3">
            <a:extLst>
              <a:ext uri="{FF2B5EF4-FFF2-40B4-BE49-F238E27FC236}">
                <a16:creationId xmlns:a16="http://schemas.microsoft.com/office/drawing/2014/main" id="{49C7B04A-3367-1C4A-BA33-043A4E8C0063}"/>
              </a:ext>
            </a:extLst>
          </p:cNvPr>
          <p:cNvSpPr>
            <a:spLocks noGrp="1"/>
          </p:cNvSpPr>
          <p:nvPr>
            <p:ph type="sldNum" sz="quarter" idx="12"/>
          </p:nvPr>
        </p:nvSpPr>
        <p:spPr/>
        <p:txBody>
          <a:bodyPr/>
          <a:lstStyle/>
          <a:p>
            <a:fld id="{2FC57FF8-05A4-7E4D-A128-F24032A13B54}" type="slidenum">
              <a:rPr lang="en-US" smtClean="0"/>
              <a:pPr/>
              <a:t>15</a:t>
            </a:fld>
            <a:endParaRPr lang="en-US" dirty="0"/>
          </a:p>
        </p:txBody>
      </p:sp>
    </p:spTree>
    <p:extLst>
      <p:ext uri="{BB962C8B-B14F-4D97-AF65-F5344CB8AC3E}">
        <p14:creationId xmlns:p14="http://schemas.microsoft.com/office/powerpoint/2010/main" val="147291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25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25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25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25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F33D5-F393-264D-A2A9-3A666C88A461}"/>
              </a:ext>
            </a:extLst>
          </p:cNvPr>
          <p:cNvSpPr>
            <a:spLocks noGrp="1"/>
          </p:cNvSpPr>
          <p:nvPr>
            <p:ph type="title"/>
          </p:nvPr>
        </p:nvSpPr>
        <p:spPr/>
        <p:txBody>
          <a:bodyPr/>
          <a:lstStyle/>
          <a:p>
            <a:r>
              <a:rPr lang="en-US" dirty="0"/>
              <a:t>Design Synthesis – Finding Solutions</a:t>
            </a:r>
          </a:p>
        </p:txBody>
      </p:sp>
      <p:sp>
        <p:nvSpPr>
          <p:cNvPr id="3" name="Content Placeholder 2">
            <a:extLst>
              <a:ext uri="{FF2B5EF4-FFF2-40B4-BE49-F238E27FC236}">
                <a16:creationId xmlns:a16="http://schemas.microsoft.com/office/drawing/2014/main" id="{2BBA9C89-B71A-1F43-A0A3-22EFEEAC0F1C}"/>
              </a:ext>
            </a:extLst>
          </p:cNvPr>
          <p:cNvSpPr>
            <a:spLocks noGrp="1"/>
          </p:cNvSpPr>
          <p:nvPr>
            <p:ph idx="1"/>
          </p:nvPr>
        </p:nvSpPr>
        <p:spPr>
          <a:xfrm>
            <a:off x="440635" y="1923228"/>
            <a:ext cx="4850423" cy="4351338"/>
          </a:xfrm>
        </p:spPr>
        <p:txBody>
          <a:bodyPr>
            <a:normAutofit/>
          </a:bodyPr>
          <a:lstStyle/>
          <a:p>
            <a:pPr marL="0" indent="0">
              <a:buNone/>
            </a:pPr>
            <a:r>
              <a:rPr lang="en-US" sz="2400" dirty="0"/>
              <a:t>Variables – modify different properties of design</a:t>
            </a:r>
          </a:p>
          <a:p>
            <a:pPr lvl="1"/>
            <a:r>
              <a:rPr lang="en-US" dirty="0"/>
              <a:t>Alignment</a:t>
            </a:r>
          </a:p>
          <a:p>
            <a:pPr lvl="1"/>
            <a:r>
              <a:rPr lang="en-US" dirty="0"/>
              <a:t>Margins</a:t>
            </a:r>
          </a:p>
          <a:p>
            <a:pPr lvl="1"/>
            <a:r>
              <a:rPr lang="en-US" dirty="0"/>
              <a:t>Proximity </a:t>
            </a:r>
          </a:p>
          <a:p>
            <a:pPr lvl="1"/>
            <a:r>
              <a:rPr lang="en-US" dirty="0"/>
              <a:t>Label position</a:t>
            </a:r>
          </a:p>
          <a:p>
            <a:pPr lvl="1"/>
            <a:r>
              <a:rPr lang="en-US" dirty="0"/>
              <a:t>Arrangement </a:t>
            </a:r>
          </a:p>
          <a:p>
            <a:pPr marL="457200" lvl="1" indent="0">
              <a:buNone/>
            </a:pPr>
            <a:r>
              <a:rPr lang="en-US" dirty="0"/>
              <a:t>  (e.g. horizontal, rows)</a:t>
            </a:r>
          </a:p>
          <a:p>
            <a:pPr lvl="1"/>
            <a:endParaRPr lang="en-US" dirty="0"/>
          </a:p>
          <a:p>
            <a:pPr marL="457200" lvl="1" indent="0">
              <a:buNone/>
            </a:pPr>
            <a:endParaRPr lang="en-US" dirty="0"/>
          </a:p>
          <a:p>
            <a:pPr lvl="1"/>
            <a:endParaRPr lang="en-US" dirty="0"/>
          </a:p>
        </p:txBody>
      </p:sp>
      <p:sp>
        <p:nvSpPr>
          <p:cNvPr id="4" name="Slide Number Placeholder 3">
            <a:extLst>
              <a:ext uri="{FF2B5EF4-FFF2-40B4-BE49-F238E27FC236}">
                <a16:creationId xmlns:a16="http://schemas.microsoft.com/office/drawing/2014/main" id="{49C7B04A-3367-1C4A-BA33-043A4E8C0063}"/>
              </a:ext>
            </a:extLst>
          </p:cNvPr>
          <p:cNvSpPr>
            <a:spLocks noGrp="1"/>
          </p:cNvSpPr>
          <p:nvPr>
            <p:ph type="sldNum" sz="quarter" idx="12"/>
          </p:nvPr>
        </p:nvSpPr>
        <p:spPr/>
        <p:txBody>
          <a:bodyPr/>
          <a:lstStyle/>
          <a:p>
            <a:fld id="{2FC57FF8-05A4-7E4D-A128-F24032A13B54}" type="slidenum">
              <a:rPr lang="en-US" smtClean="0"/>
              <a:pPr/>
              <a:t>16</a:t>
            </a:fld>
            <a:endParaRPr lang="en-US" dirty="0"/>
          </a:p>
        </p:txBody>
      </p:sp>
      <p:pic>
        <p:nvPicPr>
          <p:cNvPr id="5" name="Picture 4">
            <a:extLst>
              <a:ext uri="{FF2B5EF4-FFF2-40B4-BE49-F238E27FC236}">
                <a16:creationId xmlns:a16="http://schemas.microsoft.com/office/drawing/2014/main" id="{9193EA42-B8FA-9940-A035-734E9E860B10}"/>
              </a:ext>
            </a:extLst>
          </p:cNvPr>
          <p:cNvPicPr>
            <a:picLocks noChangeAspect="1"/>
          </p:cNvPicPr>
          <p:nvPr/>
        </p:nvPicPr>
        <p:blipFill>
          <a:blip r:embed="rId3"/>
          <a:stretch>
            <a:fillRect/>
          </a:stretch>
        </p:blipFill>
        <p:spPr>
          <a:xfrm>
            <a:off x="4042747" y="3123557"/>
            <a:ext cx="1078004" cy="931608"/>
          </a:xfrm>
          <a:prstGeom prst="rect">
            <a:avLst/>
          </a:prstGeom>
          <a:ln>
            <a:solidFill>
              <a:schemeClr val="tx1"/>
            </a:solidFill>
          </a:ln>
        </p:spPr>
      </p:pic>
      <p:sp>
        <p:nvSpPr>
          <p:cNvPr id="6" name="Rectangle 5">
            <a:extLst>
              <a:ext uri="{FF2B5EF4-FFF2-40B4-BE49-F238E27FC236}">
                <a16:creationId xmlns:a16="http://schemas.microsoft.com/office/drawing/2014/main" id="{C595BFC2-CC86-0441-9A6C-27D153A113A9}"/>
              </a:ext>
            </a:extLst>
          </p:cNvPr>
          <p:cNvSpPr/>
          <p:nvPr/>
        </p:nvSpPr>
        <p:spPr>
          <a:xfrm>
            <a:off x="6491705" y="1834264"/>
            <a:ext cx="5005881" cy="3046988"/>
          </a:xfrm>
          <a:prstGeom prst="rect">
            <a:avLst/>
          </a:prstGeom>
        </p:spPr>
        <p:txBody>
          <a:bodyPr wrap="square">
            <a:spAutoFit/>
          </a:bodyPr>
          <a:lstStyle/>
          <a:p>
            <a:r>
              <a:rPr lang="en-US" sz="2400" dirty="0">
                <a:latin typeface="Trebuchet MS" panose="020B0703020202090204" pitchFamily="34" charset="0"/>
              </a:rPr>
              <a:t>Searching </a:t>
            </a:r>
          </a:p>
          <a:p>
            <a:pPr marL="800100" lvl="1" indent="-342900">
              <a:buFont typeface="Arial" panose="020B0604020202020204" pitchFamily="34" charset="0"/>
              <a:buChar char="•"/>
            </a:pPr>
            <a:r>
              <a:rPr lang="en-US" sz="2400" dirty="0">
                <a:latin typeface="Trebuchet MS" panose="020B0703020202090204" pitchFamily="34" charset="0"/>
              </a:rPr>
              <a:t>Randomly order variables</a:t>
            </a:r>
          </a:p>
          <a:p>
            <a:pPr marL="800100" lvl="1" indent="-342900">
              <a:buFont typeface="Arial" panose="020B0604020202020204" pitchFamily="34" charset="0"/>
              <a:buChar char="•"/>
            </a:pPr>
            <a:r>
              <a:rPr lang="en-US" sz="2400" dirty="0">
                <a:latin typeface="Trebuchet MS" panose="020B0703020202090204" pitchFamily="34" charset="0"/>
              </a:rPr>
              <a:t>Backtracking/Branch and bound to assign variables iteratively</a:t>
            </a:r>
          </a:p>
          <a:p>
            <a:pPr marL="800100" lvl="1" indent="-342900">
              <a:buFont typeface="Arial" panose="020B0604020202020204" pitchFamily="34" charset="0"/>
              <a:buChar char="•"/>
            </a:pPr>
            <a:r>
              <a:rPr lang="en-US" sz="2400" dirty="0">
                <a:latin typeface="Trebuchet MS" panose="020B0703020202090204" pitchFamily="34" charset="0"/>
              </a:rPr>
              <a:t>Check and discard invalid solutions</a:t>
            </a:r>
          </a:p>
          <a:p>
            <a:pPr marL="800100" lvl="1" indent="-342900">
              <a:buFont typeface="Arial" panose="020B0604020202020204" pitchFamily="34" charset="0"/>
              <a:buChar char="•"/>
            </a:pPr>
            <a:r>
              <a:rPr lang="en-US" sz="2400" dirty="0">
                <a:latin typeface="Trebuchet MS" panose="020B0703020202090204" pitchFamily="34" charset="0"/>
              </a:rPr>
              <a:t>Generate N designs </a:t>
            </a:r>
          </a:p>
        </p:txBody>
      </p:sp>
      <p:cxnSp>
        <p:nvCxnSpPr>
          <p:cNvPr id="7" name="Straight Arrow Connector 6">
            <a:extLst>
              <a:ext uri="{FF2B5EF4-FFF2-40B4-BE49-F238E27FC236}">
                <a16:creationId xmlns:a16="http://schemas.microsoft.com/office/drawing/2014/main" id="{FDAE85A8-238D-0D43-B92E-BCE3C3781555}"/>
              </a:ext>
            </a:extLst>
          </p:cNvPr>
          <p:cNvCxnSpPr>
            <a:cxnSpLocks/>
            <a:endCxn id="5" idx="1"/>
          </p:cNvCxnSpPr>
          <p:nvPr/>
        </p:nvCxnSpPr>
        <p:spPr>
          <a:xfrm>
            <a:off x="2620805" y="3505814"/>
            <a:ext cx="1421942" cy="835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17D8851C-43B1-1E4A-96B9-E6FD64373BFD}"/>
              </a:ext>
            </a:extLst>
          </p:cNvPr>
          <p:cNvPicPr>
            <a:picLocks noChangeAspect="1"/>
          </p:cNvPicPr>
          <p:nvPr/>
        </p:nvPicPr>
        <p:blipFill>
          <a:blip r:embed="rId3"/>
          <a:stretch>
            <a:fillRect/>
          </a:stretch>
        </p:blipFill>
        <p:spPr>
          <a:xfrm>
            <a:off x="11115764" y="3768927"/>
            <a:ext cx="763644" cy="659939"/>
          </a:xfrm>
          <a:prstGeom prst="rect">
            <a:avLst/>
          </a:prstGeom>
          <a:ln>
            <a:solidFill>
              <a:schemeClr val="tx1"/>
            </a:solidFill>
          </a:ln>
        </p:spPr>
      </p:pic>
    </p:spTree>
    <p:extLst>
      <p:ext uri="{BB962C8B-B14F-4D97-AF65-F5344CB8AC3E}">
        <p14:creationId xmlns:p14="http://schemas.microsoft.com/office/powerpoint/2010/main" val="245680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250"/>
                                        <p:tgtEl>
                                          <p:spTgt spid="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25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250"/>
                                        <p:tgtEl>
                                          <p:spTgt spid="6">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25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Effect transition="in" filter="fade">
                                      <p:cBhvr>
                                        <p:cTn id="33" dur="25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B1A99-7DDC-8643-95F6-362C3FE6EC89}"/>
              </a:ext>
            </a:extLst>
          </p:cNvPr>
          <p:cNvSpPr>
            <a:spLocks noGrp="1"/>
          </p:cNvSpPr>
          <p:nvPr>
            <p:ph type="title"/>
          </p:nvPr>
        </p:nvSpPr>
        <p:spPr/>
        <p:txBody>
          <a:bodyPr/>
          <a:lstStyle/>
          <a:p>
            <a:r>
              <a:rPr lang="en-US" dirty="0"/>
              <a:t>Design Synthesis – Getting Good Designs</a:t>
            </a:r>
          </a:p>
        </p:txBody>
      </p:sp>
      <p:sp>
        <p:nvSpPr>
          <p:cNvPr id="3" name="Content Placeholder 2">
            <a:extLst>
              <a:ext uri="{FF2B5EF4-FFF2-40B4-BE49-F238E27FC236}">
                <a16:creationId xmlns:a16="http://schemas.microsoft.com/office/drawing/2014/main" id="{A8872EAA-0EF0-0646-A7C4-080A413FE1F9}"/>
              </a:ext>
            </a:extLst>
          </p:cNvPr>
          <p:cNvSpPr>
            <a:spLocks noGrp="1"/>
          </p:cNvSpPr>
          <p:nvPr>
            <p:ph idx="1"/>
          </p:nvPr>
        </p:nvSpPr>
        <p:spPr/>
        <p:txBody>
          <a:bodyPr/>
          <a:lstStyle/>
          <a:p>
            <a:r>
              <a:rPr lang="en-US" dirty="0"/>
              <a:t>Visual Cost Variables</a:t>
            </a:r>
          </a:p>
          <a:p>
            <a:pPr lvl="1"/>
            <a:r>
              <a:rPr lang="en-US" dirty="0"/>
              <a:t>Whitespace</a:t>
            </a:r>
          </a:p>
          <a:p>
            <a:pPr lvl="1"/>
            <a:r>
              <a:rPr lang="en-US" dirty="0"/>
              <a:t>Balance &amp; symmetry </a:t>
            </a:r>
          </a:p>
          <a:p>
            <a:pPr lvl="1"/>
            <a:r>
              <a:rPr lang="en-US" dirty="0"/>
              <a:t>Alignment</a:t>
            </a:r>
          </a:p>
          <a:p>
            <a:pPr lvl="1"/>
            <a:r>
              <a:rPr lang="en-US" dirty="0"/>
              <a:t>…</a:t>
            </a:r>
          </a:p>
          <a:p>
            <a:pPr marL="457200" lvl="1" indent="0">
              <a:buNone/>
            </a:pPr>
            <a:endParaRPr lang="en-US" dirty="0"/>
          </a:p>
          <a:p>
            <a:r>
              <a:rPr lang="en-US" dirty="0"/>
              <a:t>Approach</a:t>
            </a:r>
          </a:p>
          <a:p>
            <a:pPr lvl="1"/>
            <a:r>
              <a:rPr lang="en-US" dirty="0"/>
              <a:t>Generate a bunch of designs </a:t>
            </a:r>
          </a:p>
          <a:p>
            <a:pPr lvl="1"/>
            <a:r>
              <a:rPr lang="en-US" dirty="0"/>
              <a:t>Rank them by cost </a:t>
            </a:r>
          </a:p>
          <a:p>
            <a:pPr lvl="1"/>
            <a:r>
              <a:rPr lang="en-US" dirty="0"/>
              <a:t>Return lowest cost first</a:t>
            </a:r>
          </a:p>
          <a:p>
            <a:pPr lvl="1"/>
            <a:endParaRPr lang="en-US" dirty="0"/>
          </a:p>
        </p:txBody>
      </p:sp>
      <p:sp>
        <p:nvSpPr>
          <p:cNvPr id="4" name="Slide Number Placeholder 3">
            <a:extLst>
              <a:ext uri="{FF2B5EF4-FFF2-40B4-BE49-F238E27FC236}">
                <a16:creationId xmlns:a16="http://schemas.microsoft.com/office/drawing/2014/main" id="{AA889548-AC85-7041-AAA1-8A5EEB0A4006}"/>
              </a:ext>
            </a:extLst>
          </p:cNvPr>
          <p:cNvSpPr>
            <a:spLocks noGrp="1"/>
          </p:cNvSpPr>
          <p:nvPr>
            <p:ph type="sldNum" sz="quarter" idx="12"/>
          </p:nvPr>
        </p:nvSpPr>
        <p:spPr/>
        <p:txBody>
          <a:bodyPr/>
          <a:lstStyle/>
          <a:p>
            <a:fld id="{2FC57FF8-05A4-7E4D-A128-F24032A13B54}" type="slidenum">
              <a:rPr lang="en-US" smtClean="0"/>
              <a:pPr/>
              <a:t>17</a:t>
            </a:fld>
            <a:endParaRPr lang="en-US" dirty="0"/>
          </a:p>
        </p:txBody>
      </p:sp>
      <p:pic>
        <p:nvPicPr>
          <p:cNvPr id="5" name="Picture 4">
            <a:extLst>
              <a:ext uri="{FF2B5EF4-FFF2-40B4-BE49-F238E27FC236}">
                <a16:creationId xmlns:a16="http://schemas.microsoft.com/office/drawing/2014/main" id="{8BF47439-3B0F-C54C-8F11-75976C221E9E}"/>
              </a:ext>
            </a:extLst>
          </p:cNvPr>
          <p:cNvPicPr>
            <a:picLocks noChangeAspect="1"/>
          </p:cNvPicPr>
          <p:nvPr/>
        </p:nvPicPr>
        <p:blipFill>
          <a:blip r:embed="rId3"/>
          <a:stretch>
            <a:fillRect/>
          </a:stretch>
        </p:blipFill>
        <p:spPr>
          <a:xfrm>
            <a:off x="9486279" y="4113541"/>
            <a:ext cx="850617" cy="1512965"/>
          </a:xfrm>
          <a:prstGeom prst="rect">
            <a:avLst/>
          </a:prstGeom>
        </p:spPr>
      </p:pic>
      <p:pic>
        <p:nvPicPr>
          <p:cNvPr id="6" name="Picture 5">
            <a:extLst>
              <a:ext uri="{FF2B5EF4-FFF2-40B4-BE49-F238E27FC236}">
                <a16:creationId xmlns:a16="http://schemas.microsoft.com/office/drawing/2014/main" id="{790A6E90-9275-B742-BEF1-9324F0C3B2C5}"/>
              </a:ext>
            </a:extLst>
          </p:cNvPr>
          <p:cNvPicPr>
            <a:picLocks noChangeAspect="1"/>
          </p:cNvPicPr>
          <p:nvPr/>
        </p:nvPicPr>
        <p:blipFill>
          <a:blip r:embed="rId4"/>
          <a:stretch>
            <a:fillRect/>
          </a:stretch>
        </p:blipFill>
        <p:spPr>
          <a:xfrm>
            <a:off x="8306706" y="2857403"/>
            <a:ext cx="854892" cy="1520568"/>
          </a:xfrm>
          <a:prstGeom prst="rect">
            <a:avLst/>
          </a:prstGeom>
        </p:spPr>
      </p:pic>
      <p:pic>
        <p:nvPicPr>
          <p:cNvPr id="7" name="Picture 6">
            <a:extLst>
              <a:ext uri="{FF2B5EF4-FFF2-40B4-BE49-F238E27FC236}">
                <a16:creationId xmlns:a16="http://schemas.microsoft.com/office/drawing/2014/main" id="{8B13737C-F83B-404E-850C-877AB8189372}"/>
              </a:ext>
            </a:extLst>
          </p:cNvPr>
          <p:cNvPicPr>
            <a:picLocks noChangeAspect="1"/>
          </p:cNvPicPr>
          <p:nvPr/>
        </p:nvPicPr>
        <p:blipFill>
          <a:blip r:embed="rId5"/>
          <a:stretch>
            <a:fillRect/>
          </a:stretch>
        </p:blipFill>
        <p:spPr>
          <a:xfrm>
            <a:off x="7137575" y="1721464"/>
            <a:ext cx="844450" cy="1501995"/>
          </a:xfrm>
          <a:prstGeom prst="rect">
            <a:avLst/>
          </a:prstGeom>
        </p:spPr>
      </p:pic>
      <p:sp>
        <p:nvSpPr>
          <p:cNvPr id="8" name="TextBox 7">
            <a:extLst>
              <a:ext uri="{FF2B5EF4-FFF2-40B4-BE49-F238E27FC236}">
                <a16:creationId xmlns:a16="http://schemas.microsoft.com/office/drawing/2014/main" id="{0D74DB1A-300E-BC4D-B877-00EA602F82FE}"/>
              </a:ext>
            </a:extLst>
          </p:cNvPr>
          <p:cNvSpPr txBox="1"/>
          <p:nvPr/>
        </p:nvSpPr>
        <p:spPr>
          <a:xfrm>
            <a:off x="8133100" y="2064020"/>
            <a:ext cx="1202103" cy="646331"/>
          </a:xfrm>
          <a:prstGeom prst="rect">
            <a:avLst/>
          </a:prstGeom>
          <a:noFill/>
        </p:spPr>
        <p:txBody>
          <a:bodyPr wrap="square" rtlCol="0">
            <a:spAutoFit/>
          </a:bodyPr>
          <a:lstStyle/>
          <a:p>
            <a:r>
              <a:rPr lang="en-US" dirty="0">
                <a:latin typeface="Trebuchet MS" panose="020B0703020202090204" pitchFamily="34" charset="0"/>
              </a:rPr>
              <a:t>Version 1, </a:t>
            </a:r>
          </a:p>
          <a:p>
            <a:r>
              <a:rPr lang="en-US" dirty="0">
                <a:latin typeface="Trebuchet MS" panose="020B0703020202090204" pitchFamily="34" charset="0"/>
              </a:rPr>
              <a:t>Cost: 20</a:t>
            </a:r>
          </a:p>
        </p:txBody>
      </p:sp>
      <p:sp>
        <p:nvSpPr>
          <p:cNvPr id="9" name="TextBox 8">
            <a:extLst>
              <a:ext uri="{FF2B5EF4-FFF2-40B4-BE49-F238E27FC236}">
                <a16:creationId xmlns:a16="http://schemas.microsoft.com/office/drawing/2014/main" id="{41F43090-F522-7E4A-BEC1-6BC459CF87DD}"/>
              </a:ext>
            </a:extLst>
          </p:cNvPr>
          <p:cNvSpPr txBox="1"/>
          <p:nvPr/>
        </p:nvSpPr>
        <p:spPr>
          <a:xfrm>
            <a:off x="9275992" y="3232101"/>
            <a:ext cx="1255359" cy="646331"/>
          </a:xfrm>
          <a:prstGeom prst="rect">
            <a:avLst/>
          </a:prstGeom>
          <a:noFill/>
        </p:spPr>
        <p:txBody>
          <a:bodyPr wrap="square" rtlCol="0">
            <a:spAutoFit/>
          </a:bodyPr>
          <a:lstStyle/>
          <a:p>
            <a:r>
              <a:rPr lang="en-US" dirty="0">
                <a:latin typeface="Trebuchet MS" panose="020B0703020202090204" pitchFamily="34" charset="0"/>
              </a:rPr>
              <a:t>Version 2, </a:t>
            </a:r>
          </a:p>
          <a:p>
            <a:r>
              <a:rPr lang="en-US" dirty="0">
                <a:latin typeface="Trebuchet MS" panose="020B0703020202090204" pitchFamily="34" charset="0"/>
              </a:rPr>
              <a:t>Cost: 50 </a:t>
            </a:r>
          </a:p>
        </p:txBody>
      </p:sp>
      <p:sp>
        <p:nvSpPr>
          <p:cNvPr id="10" name="TextBox 9">
            <a:extLst>
              <a:ext uri="{FF2B5EF4-FFF2-40B4-BE49-F238E27FC236}">
                <a16:creationId xmlns:a16="http://schemas.microsoft.com/office/drawing/2014/main" id="{EEB4404D-8EB9-2D4C-9E4D-65279D5F2A7F}"/>
              </a:ext>
            </a:extLst>
          </p:cNvPr>
          <p:cNvSpPr txBox="1"/>
          <p:nvPr/>
        </p:nvSpPr>
        <p:spPr>
          <a:xfrm>
            <a:off x="10369171" y="4546857"/>
            <a:ext cx="1447522" cy="646331"/>
          </a:xfrm>
          <a:prstGeom prst="rect">
            <a:avLst/>
          </a:prstGeom>
          <a:noFill/>
        </p:spPr>
        <p:txBody>
          <a:bodyPr wrap="square" rtlCol="0">
            <a:spAutoFit/>
          </a:bodyPr>
          <a:lstStyle/>
          <a:p>
            <a:r>
              <a:rPr lang="en-US" dirty="0">
                <a:latin typeface="Trebuchet MS" panose="020B0703020202090204" pitchFamily="34" charset="0"/>
              </a:rPr>
              <a:t>Version 3,</a:t>
            </a:r>
          </a:p>
          <a:p>
            <a:r>
              <a:rPr lang="en-US" dirty="0">
                <a:latin typeface="Trebuchet MS" panose="020B0703020202090204" pitchFamily="34" charset="0"/>
              </a:rPr>
              <a:t>Cost: 60</a:t>
            </a:r>
          </a:p>
        </p:txBody>
      </p:sp>
    </p:spTree>
    <p:extLst>
      <p:ext uri="{BB962C8B-B14F-4D97-AF65-F5344CB8AC3E}">
        <p14:creationId xmlns:p14="http://schemas.microsoft.com/office/powerpoint/2010/main" val="190264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25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25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250"/>
                                        <p:tgtEl>
                                          <p:spTgt spid="3">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fade">
                                      <p:cBhvr>
                                        <p:cTn id="16" dur="250"/>
                                        <p:tgtEl>
                                          <p:spTgt spid="3">
                                            <p:txEl>
                                              <p:pRg st="9" end="9"/>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25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5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25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25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61BE6-B897-DB44-BC7B-F39B4A65A5D4}"/>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CEABB0FE-8826-0044-ABA9-10E8A7530D53}"/>
              </a:ext>
            </a:extLst>
          </p:cNvPr>
          <p:cNvSpPr>
            <a:spLocks noGrp="1"/>
          </p:cNvSpPr>
          <p:nvPr>
            <p:ph idx="1"/>
          </p:nvPr>
        </p:nvSpPr>
        <p:spPr/>
        <p:txBody>
          <a:bodyPr>
            <a:normAutofit lnSpcReduction="10000"/>
          </a:bodyPr>
          <a:lstStyle/>
          <a:p>
            <a:r>
              <a:rPr lang="en-US" dirty="0"/>
              <a:t>Generating good designs</a:t>
            </a:r>
          </a:p>
          <a:p>
            <a:pPr lvl="1"/>
            <a:r>
              <a:rPr lang="en-US" dirty="0"/>
              <a:t>Ranking function</a:t>
            </a:r>
          </a:p>
          <a:p>
            <a:pPr lvl="1"/>
            <a:r>
              <a:rPr lang="en-US" dirty="0"/>
              <a:t>Bias the search to choose good combinations of variables</a:t>
            </a:r>
          </a:p>
          <a:p>
            <a:pPr marL="0" indent="0">
              <a:buNone/>
            </a:pPr>
            <a:endParaRPr lang="en-US" dirty="0"/>
          </a:p>
          <a:p>
            <a:r>
              <a:rPr lang="en-US" dirty="0"/>
              <a:t>Diversity </a:t>
            </a:r>
          </a:p>
          <a:p>
            <a:pPr lvl="1"/>
            <a:r>
              <a:rPr lang="en-US" dirty="0"/>
              <a:t>Lots of spatially different designs</a:t>
            </a:r>
          </a:p>
          <a:p>
            <a:pPr marL="457200" lvl="1" indent="0">
              <a:buNone/>
            </a:pPr>
            <a:endParaRPr lang="en-US" dirty="0"/>
          </a:p>
          <a:p>
            <a:pPr lvl="1"/>
            <a:endParaRPr lang="en-US" dirty="0"/>
          </a:p>
          <a:p>
            <a:r>
              <a:rPr lang="en-US" dirty="0"/>
              <a:t>Scalable and interactive</a:t>
            </a:r>
          </a:p>
          <a:p>
            <a:pPr lvl="1"/>
            <a:r>
              <a:rPr lang="en-US" dirty="0"/>
              <a:t>Can’t overwhelm the solver</a:t>
            </a:r>
          </a:p>
          <a:p>
            <a:pPr lvl="1"/>
            <a:endParaRPr lang="en-US" dirty="0"/>
          </a:p>
          <a:p>
            <a:endParaRPr lang="en-US" dirty="0"/>
          </a:p>
          <a:p>
            <a:pPr marL="457200" lvl="1" indent="0">
              <a:buNone/>
            </a:pPr>
            <a:endParaRPr lang="en-US" dirty="0"/>
          </a:p>
          <a:p>
            <a:endParaRPr lang="en-US" dirty="0"/>
          </a:p>
        </p:txBody>
      </p:sp>
      <p:sp>
        <p:nvSpPr>
          <p:cNvPr id="4" name="Slide Number Placeholder 3">
            <a:extLst>
              <a:ext uri="{FF2B5EF4-FFF2-40B4-BE49-F238E27FC236}">
                <a16:creationId xmlns:a16="http://schemas.microsoft.com/office/drawing/2014/main" id="{1AD6D378-A20D-7D4A-BED3-1DFADF6A1025}"/>
              </a:ext>
            </a:extLst>
          </p:cNvPr>
          <p:cNvSpPr>
            <a:spLocks noGrp="1"/>
          </p:cNvSpPr>
          <p:nvPr>
            <p:ph type="sldNum" sz="quarter" idx="12"/>
          </p:nvPr>
        </p:nvSpPr>
        <p:spPr/>
        <p:txBody>
          <a:bodyPr/>
          <a:lstStyle/>
          <a:p>
            <a:fld id="{2FC57FF8-05A4-7E4D-A128-F24032A13B54}" type="slidenum">
              <a:rPr lang="en-US" smtClean="0"/>
              <a:pPr/>
              <a:t>18</a:t>
            </a:fld>
            <a:endParaRPr lang="en-US" dirty="0"/>
          </a:p>
        </p:txBody>
      </p:sp>
    </p:spTree>
    <p:extLst>
      <p:ext uri="{BB962C8B-B14F-4D97-AF65-F5344CB8AC3E}">
        <p14:creationId xmlns:p14="http://schemas.microsoft.com/office/powerpoint/2010/main" val="172972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25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25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250"/>
                                        <p:tgtEl>
                                          <p:spTgt spid="3">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fade">
                                      <p:cBhvr>
                                        <p:cTn id="18" dur="25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9036CA8D-3965-1846-A5A9-5B8C7BDA2B4F}"/>
              </a:ext>
            </a:extLst>
          </p:cNvPr>
          <p:cNvSpPr txBox="1">
            <a:spLocks/>
          </p:cNvSpPr>
          <p:nvPr/>
        </p:nvSpPr>
        <p:spPr>
          <a:xfrm>
            <a:off x="342900" y="5182480"/>
            <a:ext cx="9144000" cy="3351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rebuchet MS" panose="020B070302020209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rebuchet MS" panose="020B070302020209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rebuchet MS" panose="020B070302020209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rebuchet MS" panose="020B070302020209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rebuchet MS" panose="020B070302020209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2">
                    <a:lumMod val="50000"/>
                  </a:schemeClr>
                </a:solidFill>
              </a:rPr>
              <a:t>Amanda Swearngin    </a:t>
            </a:r>
            <a:r>
              <a:rPr lang="en-US" sz="1800" dirty="0" err="1">
                <a:solidFill>
                  <a:schemeClr val="bg2">
                    <a:lumMod val="50000"/>
                  </a:schemeClr>
                </a:solidFill>
              </a:rPr>
              <a:t>amaswea@cs.washington.edu</a:t>
            </a:r>
            <a:endParaRPr lang="en-US" sz="1800" dirty="0">
              <a:solidFill>
                <a:schemeClr val="bg2">
                  <a:lumMod val="50000"/>
                </a:schemeClr>
              </a:solidFill>
            </a:endParaRPr>
          </a:p>
          <a:p>
            <a:pPr marL="0" indent="0">
              <a:buNone/>
            </a:pPr>
            <a:r>
              <a:rPr lang="en-US" sz="1800" dirty="0">
                <a:solidFill>
                  <a:schemeClr val="bg2">
                    <a:lumMod val="50000"/>
                  </a:schemeClr>
                </a:solidFill>
              </a:rPr>
              <a:t>Andrew J. </a:t>
            </a:r>
            <a:r>
              <a:rPr lang="en-US" sz="1800" dirty="0" err="1">
                <a:solidFill>
                  <a:schemeClr val="bg2">
                    <a:lumMod val="50000"/>
                  </a:schemeClr>
                </a:solidFill>
              </a:rPr>
              <a:t>Ko</a:t>
            </a:r>
            <a:r>
              <a:rPr lang="en-US" sz="1800" dirty="0">
                <a:solidFill>
                  <a:schemeClr val="bg2">
                    <a:lumMod val="50000"/>
                  </a:schemeClr>
                </a:solidFill>
              </a:rPr>
              <a:t>            </a:t>
            </a:r>
            <a:r>
              <a:rPr lang="en-US" sz="1800" dirty="0" err="1">
                <a:solidFill>
                  <a:schemeClr val="bg2">
                    <a:lumMod val="50000"/>
                  </a:schemeClr>
                </a:solidFill>
              </a:rPr>
              <a:t>ajko@uw.edu</a:t>
            </a:r>
            <a:endParaRPr lang="en-US" sz="1800" dirty="0">
              <a:solidFill>
                <a:schemeClr val="bg2">
                  <a:lumMod val="50000"/>
                </a:schemeClr>
              </a:solidFill>
            </a:endParaRPr>
          </a:p>
          <a:p>
            <a:pPr marL="0" indent="0">
              <a:buNone/>
            </a:pPr>
            <a:r>
              <a:rPr lang="en-US" sz="1800" dirty="0">
                <a:solidFill>
                  <a:schemeClr val="bg2">
                    <a:lumMod val="50000"/>
                  </a:schemeClr>
                </a:solidFill>
              </a:rPr>
              <a:t>James Fogarty </a:t>
            </a:r>
            <a:r>
              <a:rPr lang="en-US" sz="1800" dirty="0" err="1">
                <a:solidFill>
                  <a:schemeClr val="bg2">
                    <a:lumMod val="50000"/>
                  </a:schemeClr>
                </a:solidFill>
              </a:rPr>
              <a:t>jfogarty@cs.Washington.edu</a:t>
            </a:r>
            <a:endParaRPr lang="en-US" sz="1800" dirty="0">
              <a:solidFill>
                <a:schemeClr val="bg2">
                  <a:lumMod val="50000"/>
                </a:schemeClr>
              </a:solidFill>
            </a:endParaRPr>
          </a:p>
        </p:txBody>
      </p:sp>
      <p:pic>
        <p:nvPicPr>
          <p:cNvPr id="5" name="Picture 4">
            <a:extLst>
              <a:ext uri="{FF2B5EF4-FFF2-40B4-BE49-F238E27FC236}">
                <a16:creationId xmlns:a16="http://schemas.microsoft.com/office/drawing/2014/main" id="{3DF24C0F-560D-9A47-BE2D-8963C9A17AB6}"/>
              </a:ext>
            </a:extLst>
          </p:cNvPr>
          <p:cNvPicPr>
            <a:picLocks noChangeAspect="1"/>
          </p:cNvPicPr>
          <p:nvPr/>
        </p:nvPicPr>
        <p:blipFill>
          <a:blip r:embed="rId3"/>
          <a:stretch>
            <a:fillRect/>
          </a:stretch>
        </p:blipFill>
        <p:spPr>
          <a:xfrm>
            <a:off x="7602492" y="5324643"/>
            <a:ext cx="3618135" cy="473733"/>
          </a:xfrm>
          <a:prstGeom prst="rect">
            <a:avLst/>
          </a:prstGeom>
        </p:spPr>
      </p:pic>
      <p:pic>
        <p:nvPicPr>
          <p:cNvPr id="6" name="Picture 5">
            <a:extLst>
              <a:ext uri="{FF2B5EF4-FFF2-40B4-BE49-F238E27FC236}">
                <a16:creationId xmlns:a16="http://schemas.microsoft.com/office/drawing/2014/main" id="{966334DB-4AAD-2B4B-9303-6B4BBF6F79D6}"/>
              </a:ext>
            </a:extLst>
          </p:cNvPr>
          <p:cNvPicPr>
            <a:picLocks noChangeAspect="1"/>
          </p:cNvPicPr>
          <p:nvPr/>
        </p:nvPicPr>
        <p:blipFill>
          <a:blip r:embed="rId4"/>
          <a:stretch>
            <a:fillRect/>
          </a:stretch>
        </p:blipFill>
        <p:spPr>
          <a:xfrm>
            <a:off x="7675410" y="6028531"/>
            <a:ext cx="3472297" cy="581049"/>
          </a:xfrm>
          <a:prstGeom prst="rect">
            <a:avLst/>
          </a:prstGeom>
        </p:spPr>
      </p:pic>
      <p:pic>
        <p:nvPicPr>
          <p:cNvPr id="7" name="Picture 6">
            <a:extLst>
              <a:ext uri="{FF2B5EF4-FFF2-40B4-BE49-F238E27FC236}">
                <a16:creationId xmlns:a16="http://schemas.microsoft.com/office/drawing/2014/main" id="{2F27F0DF-BFB8-E74E-B409-75DB344F0785}"/>
              </a:ext>
            </a:extLst>
          </p:cNvPr>
          <p:cNvPicPr>
            <a:picLocks noChangeAspect="1"/>
          </p:cNvPicPr>
          <p:nvPr/>
        </p:nvPicPr>
        <p:blipFill>
          <a:blip r:embed="rId5"/>
          <a:stretch>
            <a:fillRect/>
          </a:stretch>
        </p:blipFill>
        <p:spPr>
          <a:xfrm>
            <a:off x="7684379" y="4602335"/>
            <a:ext cx="1596587" cy="434218"/>
          </a:xfrm>
          <a:prstGeom prst="rect">
            <a:avLst/>
          </a:prstGeom>
        </p:spPr>
      </p:pic>
      <p:sp>
        <p:nvSpPr>
          <p:cNvPr id="9" name="Slide Number Placeholder 8">
            <a:extLst>
              <a:ext uri="{FF2B5EF4-FFF2-40B4-BE49-F238E27FC236}">
                <a16:creationId xmlns:a16="http://schemas.microsoft.com/office/drawing/2014/main" id="{852C9F1F-7DD6-A14A-B214-9DC4FD327049}"/>
              </a:ext>
            </a:extLst>
          </p:cNvPr>
          <p:cNvSpPr>
            <a:spLocks noGrp="1"/>
          </p:cNvSpPr>
          <p:nvPr>
            <p:ph type="sldNum" sz="quarter" idx="12"/>
          </p:nvPr>
        </p:nvSpPr>
        <p:spPr/>
        <p:txBody>
          <a:bodyPr/>
          <a:lstStyle/>
          <a:p>
            <a:fld id="{2FC57FF8-05A4-7E4D-A128-F24032A13B54}" type="slidenum">
              <a:rPr lang="en-US" smtClean="0"/>
              <a:t>19</a:t>
            </a:fld>
            <a:endParaRPr lang="en-US"/>
          </a:p>
        </p:txBody>
      </p:sp>
      <p:pic>
        <p:nvPicPr>
          <p:cNvPr id="11" name="Picture 10">
            <a:extLst>
              <a:ext uri="{FF2B5EF4-FFF2-40B4-BE49-F238E27FC236}">
                <a16:creationId xmlns:a16="http://schemas.microsoft.com/office/drawing/2014/main" id="{98D8A490-41D4-5642-B931-CA7C40E877C0}"/>
              </a:ext>
            </a:extLst>
          </p:cNvPr>
          <p:cNvPicPr>
            <a:picLocks noChangeAspect="1"/>
          </p:cNvPicPr>
          <p:nvPr/>
        </p:nvPicPr>
        <p:blipFill>
          <a:blip r:embed="rId6"/>
          <a:stretch>
            <a:fillRect/>
          </a:stretch>
        </p:blipFill>
        <p:spPr>
          <a:xfrm>
            <a:off x="9486900" y="4637959"/>
            <a:ext cx="1660807" cy="398594"/>
          </a:xfrm>
          <a:prstGeom prst="rect">
            <a:avLst/>
          </a:prstGeom>
        </p:spPr>
      </p:pic>
      <p:sp>
        <p:nvSpPr>
          <p:cNvPr id="15" name="Title 14">
            <a:extLst>
              <a:ext uri="{FF2B5EF4-FFF2-40B4-BE49-F238E27FC236}">
                <a16:creationId xmlns:a16="http://schemas.microsoft.com/office/drawing/2014/main" id="{7AB464BC-00D4-A640-ADFF-F924748879C8}"/>
              </a:ext>
            </a:extLst>
          </p:cNvPr>
          <p:cNvSpPr>
            <a:spLocks noGrp="1"/>
          </p:cNvSpPr>
          <p:nvPr>
            <p:ph type="title"/>
          </p:nvPr>
        </p:nvSpPr>
        <p:spPr>
          <a:xfrm>
            <a:off x="342900" y="2685957"/>
            <a:ext cx="10515600" cy="1325563"/>
          </a:xfrm>
        </p:spPr>
        <p:txBody>
          <a:bodyPr/>
          <a:lstStyle/>
          <a:p>
            <a:r>
              <a:rPr lang="en-US" dirty="0"/>
              <a:t>Scout: Using High-Level Design Constraints to Automatically Generate Design Variations</a:t>
            </a:r>
          </a:p>
        </p:txBody>
      </p:sp>
      <p:pic>
        <p:nvPicPr>
          <p:cNvPr id="10" name="Picture 9">
            <a:extLst>
              <a:ext uri="{FF2B5EF4-FFF2-40B4-BE49-F238E27FC236}">
                <a16:creationId xmlns:a16="http://schemas.microsoft.com/office/drawing/2014/main" id="{A859FAB9-D642-274B-8B61-9221D508C9B6}"/>
              </a:ext>
            </a:extLst>
          </p:cNvPr>
          <p:cNvPicPr>
            <a:picLocks noChangeAspect="1"/>
          </p:cNvPicPr>
          <p:nvPr/>
        </p:nvPicPr>
        <p:blipFill>
          <a:blip r:embed="rId7"/>
          <a:stretch>
            <a:fillRect/>
          </a:stretch>
        </p:blipFill>
        <p:spPr>
          <a:xfrm>
            <a:off x="6674026" y="255616"/>
            <a:ext cx="1084861" cy="1929606"/>
          </a:xfrm>
          <a:prstGeom prst="rect">
            <a:avLst/>
          </a:prstGeom>
          <a:effectLst>
            <a:outerShdw blurRad="50800" dist="38100" dir="18900000" algn="bl" rotWithShape="0">
              <a:prstClr val="black">
                <a:alpha val="40000"/>
              </a:prstClr>
            </a:outerShdw>
          </a:effectLst>
        </p:spPr>
      </p:pic>
      <p:pic>
        <p:nvPicPr>
          <p:cNvPr id="12" name="Picture 11">
            <a:extLst>
              <a:ext uri="{FF2B5EF4-FFF2-40B4-BE49-F238E27FC236}">
                <a16:creationId xmlns:a16="http://schemas.microsoft.com/office/drawing/2014/main" id="{ACCAFF09-C630-A943-B6B1-C1288B3AB546}"/>
              </a:ext>
            </a:extLst>
          </p:cNvPr>
          <p:cNvPicPr>
            <a:picLocks noChangeAspect="1"/>
          </p:cNvPicPr>
          <p:nvPr/>
        </p:nvPicPr>
        <p:blipFill>
          <a:blip r:embed="rId8"/>
          <a:stretch>
            <a:fillRect/>
          </a:stretch>
        </p:blipFill>
        <p:spPr>
          <a:xfrm>
            <a:off x="3599745" y="255616"/>
            <a:ext cx="1101448" cy="1959108"/>
          </a:xfrm>
          <a:prstGeom prst="rect">
            <a:avLst/>
          </a:prstGeom>
          <a:effectLst>
            <a:outerShdw blurRad="50800" dist="38100" dir="18900000" algn="bl" rotWithShape="0">
              <a:prstClr val="black">
                <a:alpha val="40000"/>
              </a:prstClr>
            </a:outerShdw>
          </a:effectLst>
        </p:spPr>
      </p:pic>
      <p:pic>
        <p:nvPicPr>
          <p:cNvPr id="14" name="Picture 13">
            <a:extLst>
              <a:ext uri="{FF2B5EF4-FFF2-40B4-BE49-F238E27FC236}">
                <a16:creationId xmlns:a16="http://schemas.microsoft.com/office/drawing/2014/main" id="{E5357296-4500-A247-A05C-3158E88F1B40}"/>
              </a:ext>
            </a:extLst>
          </p:cNvPr>
          <p:cNvPicPr>
            <a:picLocks noChangeAspect="1"/>
          </p:cNvPicPr>
          <p:nvPr/>
        </p:nvPicPr>
        <p:blipFill>
          <a:blip r:embed="rId9"/>
          <a:stretch>
            <a:fillRect/>
          </a:stretch>
        </p:blipFill>
        <p:spPr>
          <a:xfrm>
            <a:off x="5062466" y="155550"/>
            <a:ext cx="1250287" cy="2223843"/>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127048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AEFF4C-6341-A849-B40A-C7F29540DFA0}"/>
              </a:ext>
            </a:extLst>
          </p:cNvPr>
          <p:cNvSpPr>
            <a:spLocks noGrp="1"/>
          </p:cNvSpPr>
          <p:nvPr>
            <p:ph type="sldNum" sz="quarter" idx="12"/>
          </p:nvPr>
        </p:nvSpPr>
        <p:spPr/>
        <p:txBody>
          <a:bodyPr/>
          <a:lstStyle/>
          <a:p>
            <a:fld id="{2FC57FF8-05A4-7E4D-A128-F24032A13B54}" type="slidenum">
              <a:rPr lang="en-US" smtClean="0"/>
              <a:pPr/>
              <a:t>2</a:t>
            </a:fld>
            <a:endParaRPr lang="en-US" dirty="0"/>
          </a:p>
        </p:txBody>
      </p:sp>
      <p:pic>
        <p:nvPicPr>
          <p:cNvPr id="5" name="Picture 4">
            <a:extLst>
              <a:ext uri="{FF2B5EF4-FFF2-40B4-BE49-F238E27FC236}">
                <a16:creationId xmlns:a16="http://schemas.microsoft.com/office/drawing/2014/main" id="{CA16B4AD-00B5-1542-9BB0-448514F9CDD7}"/>
              </a:ext>
            </a:extLst>
          </p:cNvPr>
          <p:cNvPicPr>
            <a:picLocks noChangeAspect="1"/>
          </p:cNvPicPr>
          <p:nvPr/>
        </p:nvPicPr>
        <p:blipFill>
          <a:blip r:embed="rId3"/>
          <a:stretch>
            <a:fillRect/>
          </a:stretch>
        </p:blipFill>
        <p:spPr>
          <a:xfrm>
            <a:off x="869994" y="0"/>
            <a:ext cx="10288153" cy="6858000"/>
          </a:xfrm>
          <a:prstGeom prst="rect">
            <a:avLst/>
          </a:prstGeom>
        </p:spPr>
      </p:pic>
    </p:spTree>
    <p:extLst>
      <p:ext uri="{BB962C8B-B14F-4D97-AF65-F5344CB8AC3E}">
        <p14:creationId xmlns:p14="http://schemas.microsoft.com/office/powerpoint/2010/main" val="765871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48A79AB-4EC4-9449-B56E-81D9949EBBB2}"/>
              </a:ext>
            </a:extLst>
          </p:cNvPr>
          <p:cNvSpPr txBox="1">
            <a:spLocks/>
          </p:cNvSpPr>
          <p:nvPr/>
        </p:nvSpPr>
        <p:spPr>
          <a:xfrm>
            <a:off x="838488" y="5284336"/>
            <a:ext cx="10515600" cy="1325563"/>
          </a:xfrm>
          <a:prstGeom prst="rect">
            <a:avLst/>
          </a:prstGeom>
          <a:solidFill>
            <a:schemeClr val="bg1"/>
          </a:solidFill>
          <a:effectLst>
            <a:softEdge rad="21590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3600" b="0" i="0" kern="1200">
                <a:solidFill>
                  <a:schemeClr val="tx1"/>
                </a:solidFill>
                <a:latin typeface="Trebuchet MS" panose="020B0703020202090204" pitchFamily="34" charset="0"/>
                <a:ea typeface="+mj-ea"/>
                <a:cs typeface="+mj-cs"/>
              </a:defRPr>
            </a:lvl1pPr>
          </a:lstStyle>
          <a:p>
            <a:pPr algn="ctr"/>
            <a:r>
              <a:rPr lang="en-US" dirty="0"/>
              <a:t>Designing alternatives leads to better designs</a:t>
            </a:r>
          </a:p>
        </p:txBody>
      </p:sp>
      <p:sp>
        <p:nvSpPr>
          <p:cNvPr id="4" name="TextBox 3">
            <a:extLst>
              <a:ext uri="{FF2B5EF4-FFF2-40B4-BE49-F238E27FC236}">
                <a16:creationId xmlns:a16="http://schemas.microsoft.com/office/drawing/2014/main" id="{6EC96F9E-46F0-F74D-8E9A-41774661C7B3}"/>
              </a:ext>
            </a:extLst>
          </p:cNvPr>
          <p:cNvSpPr txBox="1"/>
          <p:nvPr/>
        </p:nvSpPr>
        <p:spPr>
          <a:xfrm>
            <a:off x="1990760" y="872337"/>
            <a:ext cx="1119522" cy="369332"/>
          </a:xfrm>
          <a:prstGeom prst="rect">
            <a:avLst/>
          </a:prstGeom>
          <a:noFill/>
        </p:spPr>
        <p:txBody>
          <a:bodyPr wrap="square" rtlCol="0">
            <a:spAutoFit/>
          </a:bodyPr>
          <a:lstStyle/>
          <a:p>
            <a:r>
              <a:rPr lang="en-US" dirty="0">
                <a:latin typeface="Trebuchet MS" panose="020B0703020202090204" pitchFamily="34" charset="0"/>
              </a:rPr>
              <a:t>Version 1</a:t>
            </a:r>
          </a:p>
        </p:txBody>
      </p:sp>
      <p:sp>
        <p:nvSpPr>
          <p:cNvPr id="9" name="TextBox 8">
            <a:extLst>
              <a:ext uri="{FF2B5EF4-FFF2-40B4-BE49-F238E27FC236}">
                <a16:creationId xmlns:a16="http://schemas.microsoft.com/office/drawing/2014/main" id="{E3493603-FB73-2F49-8A7E-E01E80508313}"/>
              </a:ext>
            </a:extLst>
          </p:cNvPr>
          <p:cNvSpPr txBox="1"/>
          <p:nvPr/>
        </p:nvSpPr>
        <p:spPr>
          <a:xfrm>
            <a:off x="5056637" y="872337"/>
            <a:ext cx="1119522" cy="369332"/>
          </a:xfrm>
          <a:prstGeom prst="rect">
            <a:avLst/>
          </a:prstGeom>
          <a:noFill/>
        </p:spPr>
        <p:txBody>
          <a:bodyPr wrap="square" rtlCol="0">
            <a:spAutoFit/>
          </a:bodyPr>
          <a:lstStyle/>
          <a:p>
            <a:r>
              <a:rPr lang="en-US" dirty="0">
                <a:latin typeface="Trebuchet MS" panose="020B0703020202090204" pitchFamily="34" charset="0"/>
              </a:rPr>
              <a:t>Version 2</a:t>
            </a:r>
          </a:p>
        </p:txBody>
      </p:sp>
      <p:sp>
        <p:nvSpPr>
          <p:cNvPr id="10" name="TextBox 9">
            <a:extLst>
              <a:ext uri="{FF2B5EF4-FFF2-40B4-BE49-F238E27FC236}">
                <a16:creationId xmlns:a16="http://schemas.microsoft.com/office/drawing/2014/main" id="{C6B390D5-5E2A-3A4E-9CA8-74602A22269D}"/>
              </a:ext>
            </a:extLst>
          </p:cNvPr>
          <p:cNvSpPr txBox="1"/>
          <p:nvPr/>
        </p:nvSpPr>
        <p:spPr>
          <a:xfrm>
            <a:off x="8104776" y="872337"/>
            <a:ext cx="1119522" cy="369332"/>
          </a:xfrm>
          <a:prstGeom prst="rect">
            <a:avLst/>
          </a:prstGeom>
          <a:noFill/>
        </p:spPr>
        <p:txBody>
          <a:bodyPr wrap="square" rtlCol="0">
            <a:spAutoFit/>
          </a:bodyPr>
          <a:lstStyle/>
          <a:p>
            <a:r>
              <a:rPr lang="en-US" dirty="0">
                <a:latin typeface="Trebuchet MS" panose="020B0703020202090204" pitchFamily="34" charset="0"/>
              </a:rPr>
              <a:t>Version 3</a:t>
            </a:r>
          </a:p>
        </p:txBody>
      </p:sp>
      <p:sp>
        <p:nvSpPr>
          <p:cNvPr id="15" name="TextBox 14">
            <a:extLst>
              <a:ext uri="{FF2B5EF4-FFF2-40B4-BE49-F238E27FC236}">
                <a16:creationId xmlns:a16="http://schemas.microsoft.com/office/drawing/2014/main" id="{B7D781C3-E46E-EA49-8C86-E979143EA014}"/>
              </a:ext>
            </a:extLst>
          </p:cNvPr>
          <p:cNvSpPr txBox="1"/>
          <p:nvPr/>
        </p:nvSpPr>
        <p:spPr>
          <a:xfrm>
            <a:off x="4449537" y="6258144"/>
            <a:ext cx="2988127" cy="369332"/>
          </a:xfrm>
          <a:prstGeom prst="rect">
            <a:avLst/>
          </a:prstGeom>
          <a:noFill/>
        </p:spPr>
        <p:txBody>
          <a:bodyPr wrap="square" rtlCol="0">
            <a:spAutoFit/>
          </a:bodyPr>
          <a:lstStyle/>
          <a:p>
            <a:r>
              <a:rPr lang="en-US" dirty="0">
                <a:latin typeface="Trebuchet MS" panose="020B0703020202090204" pitchFamily="34" charset="0"/>
              </a:rPr>
              <a:t>(Lee et. al, Dow et. al.)</a:t>
            </a:r>
          </a:p>
        </p:txBody>
      </p:sp>
      <p:pic>
        <p:nvPicPr>
          <p:cNvPr id="19" name="Picture 18">
            <a:extLst>
              <a:ext uri="{FF2B5EF4-FFF2-40B4-BE49-F238E27FC236}">
                <a16:creationId xmlns:a16="http://schemas.microsoft.com/office/drawing/2014/main" id="{2966BA24-970C-A34D-A78A-B6F247C5AD1E}"/>
              </a:ext>
            </a:extLst>
          </p:cNvPr>
          <p:cNvPicPr>
            <a:picLocks noChangeAspect="1"/>
          </p:cNvPicPr>
          <p:nvPr/>
        </p:nvPicPr>
        <p:blipFill>
          <a:blip r:embed="rId3"/>
          <a:stretch>
            <a:fillRect/>
          </a:stretch>
        </p:blipFill>
        <p:spPr>
          <a:xfrm>
            <a:off x="7675340" y="1241669"/>
            <a:ext cx="1972156" cy="3507809"/>
          </a:xfrm>
          <a:prstGeom prst="rect">
            <a:avLst/>
          </a:prstGeom>
        </p:spPr>
      </p:pic>
      <p:pic>
        <p:nvPicPr>
          <p:cNvPr id="20" name="Picture 19">
            <a:extLst>
              <a:ext uri="{FF2B5EF4-FFF2-40B4-BE49-F238E27FC236}">
                <a16:creationId xmlns:a16="http://schemas.microsoft.com/office/drawing/2014/main" id="{5E31DCFC-20FA-FD4D-A9C4-E6B040DA59C4}"/>
              </a:ext>
            </a:extLst>
          </p:cNvPr>
          <p:cNvPicPr>
            <a:picLocks noChangeAspect="1"/>
          </p:cNvPicPr>
          <p:nvPr/>
        </p:nvPicPr>
        <p:blipFill>
          <a:blip r:embed="rId4"/>
          <a:stretch>
            <a:fillRect/>
          </a:stretch>
        </p:blipFill>
        <p:spPr>
          <a:xfrm>
            <a:off x="1559488" y="1241669"/>
            <a:ext cx="1982066" cy="3525436"/>
          </a:xfrm>
          <a:prstGeom prst="rect">
            <a:avLst/>
          </a:prstGeom>
        </p:spPr>
      </p:pic>
      <p:pic>
        <p:nvPicPr>
          <p:cNvPr id="21" name="Picture 20">
            <a:extLst>
              <a:ext uri="{FF2B5EF4-FFF2-40B4-BE49-F238E27FC236}">
                <a16:creationId xmlns:a16="http://schemas.microsoft.com/office/drawing/2014/main" id="{869D243B-B013-2049-B6C6-98BC5DF0917D}"/>
              </a:ext>
            </a:extLst>
          </p:cNvPr>
          <p:cNvPicPr>
            <a:picLocks noChangeAspect="1"/>
          </p:cNvPicPr>
          <p:nvPr/>
        </p:nvPicPr>
        <p:blipFill>
          <a:blip r:embed="rId5"/>
          <a:stretch>
            <a:fillRect/>
          </a:stretch>
        </p:blipFill>
        <p:spPr>
          <a:xfrm>
            <a:off x="4621566" y="1234042"/>
            <a:ext cx="1986355" cy="3533063"/>
          </a:xfrm>
          <a:prstGeom prst="rect">
            <a:avLst/>
          </a:prstGeom>
        </p:spPr>
      </p:pic>
    </p:spTree>
    <p:extLst>
      <p:ext uri="{BB962C8B-B14F-4D97-AF65-F5344CB8AC3E}">
        <p14:creationId xmlns:p14="http://schemas.microsoft.com/office/powerpoint/2010/main" val="407165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8C02F5-9EE1-6847-9D41-8EEB564AC7E8}"/>
              </a:ext>
            </a:extLst>
          </p:cNvPr>
          <p:cNvSpPr>
            <a:spLocks noGrp="1"/>
          </p:cNvSpPr>
          <p:nvPr>
            <p:ph type="sldNum" sz="quarter" idx="12"/>
          </p:nvPr>
        </p:nvSpPr>
        <p:spPr/>
        <p:txBody>
          <a:bodyPr/>
          <a:lstStyle/>
          <a:p>
            <a:fld id="{2FC57FF8-05A4-7E4D-A128-F24032A13B54}" type="slidenum">
              <a:rPr lang="en-US" smtClean="0"/>
              <a:pPr/>
              <a:t>4</a:t>
            </a:fld>
            <a:endParaRPr lang="en-US" dirty="0"/>
          </a:p>
        </p:txBody>
      </p:sp>
      <p:sp>
        <p:nvSpPr>
          <p:cNvPr id="5" name="Title 1">
            <a:extLst>
              <a:ext uri="{FF2B5EF4-FFF2-40B4-BE49-F238E27FC236}">
                <a16:creationId xmlns:a16="http://schemas.microsoft.com/office/drawing/2014/main" id="{6475B581-3904-C543-A14C-EC559F898B46}"/>
              </a:ext>
            </a:extLst>
          </p:cNvPr>
          <p:cNvSpPr txBox="1">
            <a:spLocks/>
          </p:cNvSpPr>
          <p:nvPr/>
        </p:nvSpPr>
        <p:spPr>
          <a:xfrm>
            <a:off x="829405" y="5490551"/>
            <a:ext cx="10515600" cy="1325563"/>
          </a:xfrm>
          <a:prstGeom prst="rect">
            <a:avLst/>
          </a:prstGeom>
          <a:solidFill>
            <a:schemeClr val="bg1"/>
          </a:solidFill>
          <a:effectLst>
            <a:softEdge rad="21590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3600" b="0" i="0" kern="1200">
                <a:solidFill>
                  <a:schemeClr val="tx1"/>
                </a:solidFill>
                <a:latin typeface="Trebuchet MS" panose="020B0703020202090204" pitchFamily="34" charset="0"/>
                <a:ea typeface="+mj-ea"/>
                <a:cs typeface="+mj-cs"/>
              </a:defRPr>
            </a:lvl1pPr>
          </a:lstStyle>
          <a:p>
            <a:pPr algn="ctr"/>
            <a:r>
              <a:rPr lang="en-US" dirty="0"/>
              <a:t>Designing alternatives is difficult.</a:t>
            </a:r>
          </a:p>
        </p:txBody>
      </p:sp>
      <p:pic>
        <p:nvPicPr>
          <p:cNvPr id="2" name="Picture 1">
            <a:extLst>
              <a:ext uri="{FF2B5EF4-FFF2-40B4-BE49-F238E27FC236}">
                <a16:creationId xmlns:a16="http://schemas.microsoft.com/office/drawing/2014/main" id="{02DE4611-F636-E24F-9367-921A5252A7FD}"/>
              </a:ext>
            </a:extLst>
          </p:cNvPr>
          <p:cNvPicPr>
            <a:picLocks noChangeAspect="1"/>
          </p:cNvPicPr>
          <p:nvPr/>
        </p:nvPicPr>
        <p:blipFill>
          <a:blip r:embed="rId3"/>
          <a:stretch>
            <a:fillRect/>
          </a:stretch>
        </p:blipFill>
        <p:spPr>
          <a:xfrm>
            <a:off x="8518772" y="2456840"/>
            <a:ext cx="2329542" cy="2329542"/>
          </a:xfrm>
          <a:prstGeom prst="rect">
            <a:avLst/>
          </a:prstGeom>
        </p:spPr>
      </p:pic>
      <p:sp>
        <p:nvSpPr>
          <p:cNvPr id="3" name="TextBox 2">
            <a:extLst>
              <a:ext uri="{FF2B5EF4-FFF2-40B4-BE49-F238E27FC236}">
                <a16:creationId xmlns:a16="http://schemas.microsoft.com/office/drawing/2014/main" id="{3BAB5C3F-8C73-C14D-80BD-9936633922A7}"/>
              </a:ext>
            </a:extLst>
          </p:cNvPr>
          <p:cNvSpPr txBox="1"/>
          <p:nvPr/>
        </p:nvSpPr>
        <p:spPr>
          <a:xfrm>
            <a:off x="8362911" y="1842209"/>
            <a:ext cx="3086100" cy="584775"/>
          </a:xfrm>
          <a:prstGeom prst="rect">
            <a:avLst/>
          </a:prstGeom>
          <a:noFill/>
        </p:spPr>
        <p:txBody>
          <a:bodyPr wrap="square" rtlCol="0">
            <a:spAutoFit/>
          </a:bodyPr>
          <a:lstStyle/>
          <a:p>
            <a:r>
              <a:rPr lang="en-US" sz="3200" dirty="0">
                <a:latin typeface="Trebuchet MS" panose="020B0703020202090204" pitchFamily="34" charset="0"/>
              </a:rPr>
              <a:t>Visual Design</a:t>
            </a:r>
          </a:p>
        </p:txBody>
      </p:sp>
      <p:sp>
        <p:nvSpPr>
          <p:cNvPr id="8" name="TextBox 7">
            <a:extLst>
              <a:ext uri="{FF2B5EF4-FFF2-40B4-BE49-F238E27FC236}">
                <a16:creationId xmlns:a16="http://schemas.microsoft.com/office/drawing/2014/main" id="{20BB8F8D-B6BD-0145-81F7-C7B256225BC5}"/>
              </a:ext>
            </a:extLst>
          </p:cNvPr>
          <p:cNvSpPr txBox="1"/>
          <p:nvPr/>
        </p:nvSpPr>
        <p:spPr>
          <a:xfrm>
            <a:off x="8709859" y="1419287"/>
            <a:ext cx="2274092" cy="584775"/>
          </a:xfrm>
          <a:prstGeom prst="rect">
            <a:avLst/>
          </a:prstGeom>
          <a:noFill/>
        </p:spPr>
        <p:txBody>
          <a:bodyPr wrap="square" rtlCol="0">
            <a:spAutoFit/>
          </a:bodyPr>
          <a:lstStyle/>
          <a:p>
            <a:r>
              <a:rPr lang="en-US" sz="3200" dirty="0">
                <a:latin typeface="Trebuchet MS" panose="020B0703020202090204" pitchFamily="34" charset="0"/>
              </a:rPr>
              <a:t>Usability &amp; </a:t>
            </a:r>
          </a:p>
        </p:txBody>
      </p:sp>
      <p:pic>
        <p:nvPicPr>
          <p:cNvPr id="10" name="Picture 9">
            <a:extLst>
              <a:ext uri="{FF2B5EF4-FFF2-40B4-BE49-F238E27FC236}">
                <a16:creationId xmlns:a16="http://schemas.microsoft.com/office/drawing/2014/main" id="{6D96C06F-A913-2540-83F0-6EEE4BDF4EAD}"/>
              </a:ext>
            </a:extLst>
          </p:cNvPr>
          <p:cNvPicPr>
            <a:picLocks noChangeAspect="1"/>
          </p:cNvPicPr>
          <p:nvPr/>
        </p:nvPicPr>
        <p:blipFill>
          <a:blip r:embed="rId4"/>
          <a:stretch>
            <a:fillRect/>
          </a:stretch>
        </p:blipFill>
        <p:spPr>
          <a:xfrm>
            <a:off x="612448" y="2714572"/>
            <a:ext cx="1164810" cy="2071810"/>
          </a:xfrm>
          <a:prstGeom prst="rect">
            <a:avLst/>
          </a:prstGeom>
        </p:spPr>
      </p:pic>
      <p:pic>
        <p:nvPicPr>
          <p:cNvPr id="7" name="Picture 6">
            <a:extLst>
              <a:ext uri="{FF2B5EF4-FFF2-40B4-BE49-F238E27FC236}">
                <a16:creationId xmlns:a16="http://schemas.microsoft.com/office/drawing/2014/main" id="{037A73D8-5C69-ED4B-8CB6-E2E0FBE57F5E}"/>
              </a:ext>
            </a:extLst>
          </p:cNvPr>
          <p:cNvPicPr>
            <a:picLocks noChangeAspect="1"/>
          </p:cNvPicPr>
          <p:nvPr/>
        </p:nvPicPr>
        <p:blipFill>
          <a:blip r:embed="rId5"/>
          <a:stretch>
            <a:fillRect/>
          </a:stretch>
        </p:blipFill>
        <p:spPr>
          <a:xfrm>
            <a:off x="4759546" y="2426984"/>
            <a:ext cx="2096429" cy="2096429"/>
          </a:xfrm>
          <a:prstGeom prst="rect">
            <a:avLst/>
          </a:prstGeom>
        </p:spPr>
      </p:pic>
      <p:pic>
        <p:nvPicPr>
          <p:cNvPr id="9" name="Picture 8">
            <a:extLst>
              <a:ext uri="{FF2B5EF4-FFF2-40B4-BE49-F238E27FC236}">
                <a16:creationId xmlns:a16="http://schemas.microsoft.com/office/drawing/2014/main" id="{85C2CD6A-0452-C549-A149-417DF7331500}"/>
              </a:ext>
            </a:extLst>
          </p:cNvPr>
          <p:cNvPicPr>
            <a:picLocks noChangeAspect="1"/>
          </p:cNvPicPr>
          <p:nvPr/>
        </p:nvPicPr>
        <p:blipFill>
          <a:blip r:embed="rId6"/>
          <a:stretch>
            <a:fillRect/>
          </a:stretch>
        </p:blipFill>
        <p:spPr>
          <a:xfrm>
            <a:off x="1377720" y="3206921"/>
            <a:ext cx="1146670" cy="2039544"/>
          </a:xfrm>
          <a:prstGeom prst="rect">
            <a:avLst/>
          </a:prstGeom>
        </p:spPr>
      </p:pic>
      <p:cxnSp>
        <p:nvCxnSpPr>
          <p:cNvPr id="15" name="Straight Arrow Connector 14">
            <a:extLst>
              <a:ext uri="{FF2B5EF4-FFF2-40B4-BE49-F238E27FC236}">
                <a16:creationId xmlns:a16="http://schemas.microsoft.com/office/drawing/2014/main" id="{678A2899-E2A3-F54F-A22A-3A1A4EADA81F}"/>
              </a:ext>
            </a:extLst>
          </p:cNvPr>
          <p:cNvCxnSpPr>
            <a:endCxn id="10" idx="0"/>
          </p:cNvCxnSpPr>
          <p:nvPr/>
        </p:nvCxnSpPr>
        <p:spPr>
          <a:xfrm flipH="1">
            <a:off x="1194853" y="2278973"/>
            <a:ext cx="388620" cy="435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17DA078-DC54-334D-837D-895DB606BB09}"/>
              </a:ext>
            </a:extLst>
          </p:cNvPr>
          <p:cNvCxnSpPr>
            <a:cxnSpLocks/>
            <a:endCxn id="9" idx="0"/>
          </p:cNvCxnSpPr>
          <p:nvPr/>
        </p:nvCxnSpPr>
        <p:spPr>
          <a:xfrm>
            <a:off x="1951055" y="2479843"/>
            <a:ext cx="0" cy="727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6F65E959-C6C2-AA41-9598-38DBF0FC925F}"/>
              </a:ext>
            </a:extLst>
          </p:cNvPr>
          <p:cNvCxnSpPr>
            <a:cxnSpLocks/>
          </p:cNvCxnSpPr>
          <p:nvPr/>
        </p:nvCxnSpPr>
        <p:spPr>
          <a:xfrm>
            <a:off x="2359663" y="2238624"/>
            <a:ext cx="667513" cy="8368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AD5F70A3-A229-2644-8D8B-DF7EE5A60B67}"/>
              </a:ext>
            </a:extLst>
          </p:cNvPr>
          <p:cNvSpPr txBox="1"/>
          <p:nvPr/>
        </p:nvSpPr>
        <p:spPr>
          <a:xfrm>
            <a:off x="2682702" y="3206921"/>
            <a:ext cx="959265" cy="584775"/>
          </a:xfrm>
          <a:prstGeom prst="rect">
            <a:avLst/>
          </a:prstGeom>
          <a:noFill/>
        </p:spPr>
        <p:txBody>
          <a:bodyPr wrap="square" rtlCol="0">
            <a:spAutoFit/>
          </a:bodyPr>
          <a:lstStyle/>
          <a:p>
            <a:r>
              <a:rPr lang="en-US" sz="3200" dirty="0">
                <a:latin typeface="Trebuchet MS" panose="020B0703020202090204" pitchFamily="34" charset="0"/>
              </a:rPr>
              <a:t>???</a:t>
            </a:r>
          </a:p>
        </p:txBody>
      </p:sp>
      <p:pic>
        <p:nvPicPr>
          <p:cNvPr id="24" name="Picture 23">
            <a:extLst>
              <a:ext uri="{FF2B5EF4-FFF2-40B4-BE49-F238E27FC236}">
                <a16:creationId xmlns:a16="http://schemas.microsoft.com/office/drawing/2014/main" id="{AB856DBB-E2C0-E64D-87DC-632269C51BFB}"/>
              </a:ext>
            </a:extLst>
          </p:cNvPr>
          <p:cNvPicPr>
            <a:picLocks noChangeAspect="1"/>
          </p:cNvPicPr>
          <p:nvPr/>
        </p:nvPicPr>
        <p:blipFill>
          <a:blip r:embed="rId7"/>
          <a:stretch>
            <a:fillRect/>
          </a:stretch>
        </p:blipFill>
        <p:spPr>
          <a:xfrm flipH="1">
            <a:off x="1100252" y="606181"/>
            <a:ext cx="1626212" cy="1626212"/>
          </a:xfrm>
          <a:prstGeom prst="rect">
            <a:avLst/>
          </a:prstGeom>
        </p:spPr>
      </p:pic>
      <p:sp>
        <p:nvSpPr>
          <p:cNvPr id="27" name="TextBox 26">
            <a:extLst>
              <a:ext uri="{FF2B5EF4-FFF2-40B4-BE49-F238E27FC236}">
                <a16:creationId xmlns:a16="http://schemas.microsoft.com/office/drawing/2014/main" id="{12FCDF48-9244-C748-B739-1BCC7C00BD22}"/>
              </a:ext>
            </a:extLst>
          </p:cNvPr>
          <p:cNvSpPr txBox="1"/>
          <p:nvPr/>
        </p:nvSpPr>
        <p:spPr>
          <a:xfrm>
            <a:off x="2307023" y="1212508"/>
            <a:ext cx="2274092" cy="584775"/>
          </a:xfrm>
          <a:prstGeom prst="rect">
            <a:avLst/>
          </a:prstGeom>
          <a:noFill/>
        </p:spPr>
        <p:txBody>
          <a:bodyPr wrap="square" rtlCol="0">
            <a:spAutoFit/>
          </a:bodyPr>
          <a:lstStyle/>
          <a:p>
            <a:r>
              <a:rPr lang="en-US" sz="3200" dirty="0">
                <a:latin typeface="Trebuchet MS" panose="020B0703020202090204" pitchFamily="34" charset="0"/>
              </a:rPr>
              <a:t>Designer</a:t>
            </a:r>
          </a:p>
        </p:txBody>
      </p:sp>
    </p:spTree>
    <p:extLst>
      <p:ext uri="{BB962C8B-B14F-4D97-AF65-F5344CB8AC3E}">
        <p14:creationId xmlns:p14="http://schemas.microsoft.com/office/powerpoint/2010/main" val="66549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25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25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22"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76B0-59D8-144F-9973-646D10659756}"/>
              </a:ext>
            </a:extLst>
          </p:cNvPr>
          <p:cNvSpPr>
            <a:spLocks noGrp="1"/>
          </p:cNvSpPr>
          <p:nvPr>
            <p:ph type="title"/>
          </p:nvPr>
        </p:nvSpPr>
        <p:spPr/>
        <p:txBody>
          <a:bodyPr/>
          <a:lstStyle/>
          <a:p>
            <a:r>
              <a:rPr lang="en-US" dirty="0"/>
              <a:t>Scout: Using High-Level Design Constraints to Automatically Generate Design Variations </a:t>
            </a:r>
          </a:p>
        </p:txBody>
      </p:sp>
      <p:sp>
        <p:nvSpPr>
          <p:cNvPr id="3" name="Content Placeholder 2">
            <a:extLst>
              <a:ext uri="{FF2B5EF4-FFF2-40B4-BE49-F238E27FC236}">
                <a16:creationId xmlns:a16="http://schemas.microsoft.com/office/drawing/2014/main" id="{9C9BCCCA-1AFD-8F43-A4A3-6834393C1F60}"/>
              </a:ext>
            </a:extLst>
          </p:cNvPr>
          <p:cNvSpPr>
            <a:spLocks noGrp="1"/>
          </p:cNvSpPr>
          <p:nvPr>
            <p:ph idx="1"/>
          </p:nvPr>
        </p:nvSpPr>
        <p:spPr/>
        <p:txBody>
          <a:bodyPr/>
          <a:lstStyle/>
          <a:p>
            <a:r>
              <a:rPr lang="en-US" dirty="0"/>
              <a:t>Can we generate many </a:t>
            </a:r>
            <a:r>
              <a:rPr lang="en-US" b="1" dirty="0"/>
              <a:t>good</a:t>
            </a:r>
            <a:r>
              <a:rPr lang="en-US" dirty="0"/>
              <a:t> design variations automatically to help designers? </a:t>
            </a:r>
          </a:p>
          <a:p>
            <a:endParaRPr lang="en-US" dirty="0"/>
          </a:p>
          <a:p>
            <a:endParaRPr lang="en-US" dirty="0"/>
          </a:p>
          <a:p>
            <a:r>
              <a:rPr lang="en-US" dirty="0"/>
              <a:t>Can we help designers follow design principles?</a:t>
            </a:r>
          </a:p>
        </p:txBody>
      </p:sp>
      <p:sp>
        <p:nvSpPr>
          <p:cNvPr id="4" name="Slide Number Placeholder 3">
            <a:extLst>
              <a:ext uri="{FF2B5EF4-FFF2-40B4-BE49-F238E27FC236}">
                <a16:creationId xmlns:a16="http://schemas.microsoft.com/office/drawing/2014/main" id="{32C6CC59-2180-2741-A40D-CE608BB7B517}"/>
              </a:ext>
            </a:extLst>
          </p:cNvPr>
          <p:cNvSpPr>
            <a:spLocks noGrp="1"/>
          </p:cNvSpPr>
          <p:nvPr>
            <p:ph type="sldNum" sz="quarter" idx="12"/>
          </p:nvPr>
        </p:nvSpPr>
        <p:spPr/>
        <p:txBody>
          <a:bodyPr/>
          <a:lstStyle/>
          <a:p>
            <a:fld id="{2FC57FF8-05A4-7E4D-A128-F24032A13B54}" type="slidenum">
              <a:rPr lang="en-US" smtClean="0"/>
              <a:pPr/>
              <a:t>5</a:t>
            </a:fld>
            <a:endParaRPr lang="en-US" dirty="0"/>
          </a:p>
        </p:txBody>
      </p:sp>
    </p:spTree>
    <p:extLst>
      <p:ext uri="{BB962C8B-B14F-4D97-AF65-F5344CB8AC3E}">
        <p14:creationId xmlns:p14="http://schemas.microsoft.com/office/powerpoint/2010/main" val="3337911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425F88FC-E7A6-6144-81B4-4F1C391883C3}"/>
              </a:ext>
            </a:extLst>
          </p:cNvPr>
          <p:cNvPicPr>
            <a:picLocks noChangeAspect="1"/>
          </p:cNvPicPr>
          <p:nvPr/>
        </p:nvPicPr>
        <p:blipFill>
          <a:blip r:embed="rId3"/>
          <a:stretch>
            <a:fillRect/>
          </a:stretch>
        </p:blipFill>
        <p:spPr>
          <a:xfrm>
            <a:off x="3736707" y="1214309"/>
            <a:ext cx="3021357" cy="5373986"/>
          </a:xfrm>
          <a:prstGeom prst="rect">
            <a:avLst/>
          </a:prstGeom>
        </p:spPr>
      </p:pic>
      <p:sp>
        <p:nvSpPr>
          <p:cNvPr id="54" name="Rectangle 53">
            <a:extLst>
              <a:ext uri="{FF2B5EF4-FFF2-40B4-BE49-F238E27FC236}">
                <a16:creationId xmlns:a16="http://schemas.microsoft.com/office/drawing/2014/main" id="{2F0B57F6-FC95-494F-8A12-BF6DABB486FF}"/>
              </a:ext>
            </a:extLst>
          </p:cNvPr>
          <p:cNvSpPr/>
          <p:nvPr/>
        </p:nvSpPr>
        <p:spPr>
          <a:xfrm>
            <a:off x="4336636" y="3769392"/>
            <a:ext cx="1829083" cy="400154"/>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47F4E0-6DF2-D844-84DD-FD572AE483E4}"/>
              </a:ext>
            </a:extLst>
          </p:cNvPr>
          <p:cNvSpPr>
            <a:spLocks noGrp="1"/>
          </p:cNvSpPr>
          <p:nvPr>
            <p:ph type="title"/>
          </p:nvPr>
        </p:nvSpPr>
        <p:spPr/>
        <p:txBody>
          <a:bodyPr/>
          <a:lstStyle/>
          <a:p>
            <a:r>
              <a:rPr lang="en-US" dirty="0"/>
              <a:t>Scout: Inputs and Outputs</a:t>
            </a:r>
          </a:p>
        </p:txBody>
      </p:sp>
      <p:sp>
        <p:nvSpPr>
          <p:cNvPr id="4" name="Slide Number Placeholder 3">
            <a:extLst>
              <a:ext uri="{FF2B5EF4-FFF2-40B4-BE49-F238E27FC236}">
                <a16:creationId xmlns:a16="http://schemas.microsoft.com/office/drawing/2014/main" id="{C2460B66-B091-1A40-9DA8-BE523F3DBB6A}"/>
              </a:ext>
            </a:extLst>
          </p:cNvPr>
          <p:cNvSpPr>
            <a:spLocks noGrp="1"/>
          </p:cNvSpPr>
          <p:nvPr>
            <p:ph type="sldNum" sz="quarter" idx="12"/>
          </p:nvPr>
        </p:nvSpPr>
        <p:spPr/>
        <p:txBody>
          <a:bodyPr/>
          <a:lstStyle/>
          <a:p>
            <a:fld id="{2FC57FF8-05A4-7E4D-A128-F24032A13B54}" type="slidenum">
              <a:rPr lang="en-US" smtClean="0"/>
              <a:pPr/>
              <a:t>6</a:t>
            </a:fld>
            <a:endParaRPr lang="en-US" dirty="0"/>
          </a:p>
        </p:txBody>
      </p:sp>
      <p:sp>
        <p:nvSpPr>
          <p:cNvPr id="5" name="Rounded Rectangle 4">
            <a:extLst>
              <a:ext uri="{FF2B5EF4-FFF2-40B4-BE49-F238E27FC236}">
                <a16:creationId xmlns:a16="http://schemas.microsoft.com/office/drawing/2014/main" id="{42C55105-C9FE-5343-A5DF-DFA9AD9AA208}"/>
              </a:ext>
            </a:extLst>
          </p:cNvPr>
          <p:cNvSpPr/>
          <p:nvPr/>
        </p:nvSpPr>
        <p:spPr>
          <a:xfrm>
            <a:off x="4450283" y="2969084"/>
            <a:ext cx="1990722" cy="16006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800" dirty="0">
                <a:latin typeface="Trebuchet MS" panose="020B0703020202090204" pitchFamily="34" charset="0"/>
              </a:rPr>
              <a:t>Scout</a:t>
            </a:r>
          </a:p>
        </p:txBody>
      </p:sp>
      <p:sp>
        <p:nvSpPr>
          <p:cNvPr id="11" name="TextBox 10">
            <a:extLst>
              <a:ext uri="{FF2B5EF4-FFF2-40B4-BE49-F238E27FC236}">
                <a16:creationId xmlns:a16="http://schemas.microsoft.com/office/drawing/2014/main" id="{80786AF4-B8EC-2946-B40D-0C1B8D6DFE84}"/>
              </a:ext>
            </a:extLst>
          </p:cNvPr>
          <p:cNvSpPr txBox="1"/>
          <p:nvPr/>
        </p:nvSpPr>
        <p:spPr>
          <a:xfrm>
            <a:off x="289560" y="1525143"/>
            <a:ext cx="2967104" cy="707886"/>
          </a:xfrm>
          <a:prstGeom prst="rect">
            <a:avLst/>
          </a:prstGeom>
          <a:noFill/>
        </p:spPr>
        <p:txBody>
          <a:bodyPr wrap="square" rtlCol="0">
            <a:spAutoFit/>
          </a:bodyPr>
          <a:lstStyle/>
          <a:p>
            <a:pPr algn="ctr"/>
            <a:r>
              <a:rPr lang="en-US" sz="2000" dirty="0">
                <a:latin typeface="Trebuchet MS" panose="020B0703020202090204" pitchFamily="34" charset="0"/>
              </a:rPr>
              <a:t>High-Level Design Constraints</a:t>
            </a:r>
          </a:p>
        </p:txBody>
      </p:sp>
      <p:cxnSp>
        <p:nvCxnSpPr>
          <p:cNvPr id="13" name="Straight Arrow Connector 12">
            <a:extLst>
              <a:ext uri="{FF2B5EF4-FFF2-40B4-BE49-F238E27FC236}">
                <a16:creationId xmlns:a16="http://schemas.microsoft.com/office/drawing/2014/main" id="{5A2EA564-39C8-1049-A9E0-826226527E4E}"/>
              </a:ext>
            </a:extLst>
          </p:cNvPr>
          <p:cNvCxnSpPr>
            <a:cxnSpLocks/>
            <a:stCxn id="5" idx="3"/>
          </p:cNvCxnSpPr>
          <p:nvPr/>
        </p:nvCxnSpPr>
        <p:spPr>
          <a:xfrm>
            <a:off x="6441005" y="3769392"/>
            <a:ext cx="135127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0C5731B5-1511-3544-A5F8-5BFD8A752DBC}"/>
              </a:ext>
            </a:extLst>
          </p:cNvPr>
          <p:cNvCxnSpPr>
            <a:cxnSpLocks/>
            <a:endCxn id="5" idx="1"/>
          </p:cNvCxnSpPr>
          <p:nvPr/>
        </p:nvCxnSpPr>
        <p:spPr>
          <a:xfrm>
            <a:off x="2401720" y="2759282"/>
            <a:ext cx="2048563" cy="10101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7E828AD0-C901-554D-B1C6-8FF3AB8D4E00}"/>
              </a:ext>
            </a:extLst>
          </p:cNvPr>
          <p:cNvPicPr>
            <a:picLocks noChangeAspect="1"/>
          </p:cNvPicPr>
          <p:nvPr/>
        </p:nvPicPr>
        <p:blipFill>
          <a:blip r:embed="rId4"/>
          <a:stretch>
            <a:fillRect/>
          </a:stretch>
        </p:blipFill>
        <p:spPr>
          <a:xfrm>
            <a:off x="892594" y="2276129"/>
            <a:ext cx="1306152" cy="1306152"/>
          </a:xfrm>
          <a:prstGeom prst="rect">
            <a:avLst/>
          </a:prstGeom>
        </p:spPr>
      </p:pic>
      <p:sp>
        <p:nvSpPr>
          <p:cNvPr id="25" name="TextBox 24">
            <a:extLst>
              <a:ext uri="{FF2B5EF4-FFF2-40B4-BE49-F238E27FC236}">
                <a16:creationId xmlns:a16="http://schemas.microsoft.com/office/drawing/2014/main" id="{9665C2D7-65BF-0B40-83DF-F0030317BB1B}"/>
              </a:ext>
            </a:extLst>
          </p:cNvPr>
          <p:cNvSpPr txBox="1"/>
          <p:nvPr/>
        </p:nvSpPr>
        <p:spPr>
          <a:xfrm>
            <a:off x="8313108" y="2048363"/>
            <a:ext cx="3184477" cy="646331"/>
          </a:xfrm>
          <a:prstGeom prst="rect">
            <a:avLst/>
          </a:prstGeom>
          <a:noFill/>
        </p:spPr>
        <p:txBody>
          <a:bodyPr wrap="square" rtlCol="0">
            <a:spAutoFit/>
          </a:bodyPr>
          <a:lstStyle/>
          <a:p>
            <a:r>
              <a:rPr lang="en-US" i="1" dirty="0">
                <a:latin typeface="Trebuchet MS" panose="020B0703020202090204" pitchFamily="34" charset="0"/>
              </a:rPr>
              <a:t>N</a:t>
            </a:r>
            <a:r>
              <a:rPr lang="en-US" dirty="0">
                <a:latin typeface="Trebuchet MS" panose="020B0703020202090204" pitchFamily="34" charset="0"/>
              </a:rPr>
              <a:t> design  variations that satisfy the constraints </a:t>
            </a:r>
          </a:p>
        </p:txBody>
      </p:sp>
      <p:sp>
        <p:nvSpPr>
          <p:cNvPr id="27" name="TextBox 26">
            <a:extLst>
              <a:ext uri="{FF2B5EF4-FFF2-40B4-BE49-F238E27FC236}">
                <a16:creationId xmlns:a16="http://schemas.microsoft.com/office/drawing/2014/main" id="{0A368FFC-CD1B-0546-909C-E2B2356D6178}"/>
              </a:ext>
            </a:extLst>
          </p:cNvPr>
          <p:cNvSpPr txBox="1"/>
          <p:nvPr/>
        </p:nvSpPr>
        <p:spPr>
          <a:xfrm>
            <a:off x="587381" y="4125592"/>
            <a:ext cx="2275089" cy="369332"/>
          </a:xfrm>
          <a:prstGeom prst="rect">
            <a:avLst/>
          </a:prstGeom>
          <a:noFill/>
        </p:spPr>
        <p:txBody>
          <a:bodyPr wrap="square" rtlCol="0">
            <a:spAutoFit/>
          </a:bodyPr>
          <a:lstStyle/>
          <a:p>
            <a:r>
              <a:rPr lang="en-US" dirty="0">
                <a:latin typeface="Trebuchet MS" panose="020B0703020202090204" pitchFamily="34" charset="0"/>
              </a:rPr>
              <a:t>Interface Elements</a:t>
            </a:r>
          </a:p>
        </p:txBody>
      </p:sp>
      <p:sp>
        <p:nvSpPr>
          <p:cNvPr id="29" name="TextBox 28">
            <a:extLst>
              <a:ext uri="{FF2B5EF4-FFF2-40B4-BE49-F238E27FC236}">
                <a16:creationId xmlns:a16="http://schemas.microsoft.com/office/drawing/2014/main" id="{570EE3BD-D4C7-6844-A8B9-FCA2ED92EAAD}"/>
              </a:ext>
            </a:extLst>
          </p:cNvPr>
          <p:cNvSpPr txBox="1"/>
          <p:nvPr/>
        </p:nvSpPr>
        <p:spPr>
          <a:xfrm>
            <a:off x="6883669" y="1443253"/>
            <a:ext cx="3739274" cy="369332"/>
          </a:xfrm>
          <a:prstGeom prst="rect">
            <a:avLst/>
          </a:prstGeom>
          <a:noFill/>
        </p:spPr>
        <p:txBody>
          <a:bodyPr wrap="square" rtlCol="0">
            <a:spAutoFit/>
          </a:bodyPr>
          <a:lstStyle/>
          <a:p>
            <a:r>
              <a:rPr lang="en-US" dirty="0">
                <a:latin typeface="Trebuchet MS" panose="020B0703020202090204" pitchFamily="34" charset="0"/>
              </a:rPr>
              <a:t>Title text should be prominent</a:t>
            </a:r>
          </a:p>
        </p:txBody>
      </p:sp>
      <p:cxnSp>
        <p:nvCxnSpPr>
          <p:cNvPr id="31" name="Straight Arrow Connector 30">
            <a:extLst>
              <a:ext uri="{FF2B5EF4-FFF2-40B4-BE49-F238E27FC236}">
                <a16:creationId xmlns:a16="http://schemas.microsoft.com/office/drawing/2014/main" id="{E2EAA951-7CAF-A24B-B44A-F862C1572E9D}"/>
              </a:ext>
            </a:extLst>
          </p:cNvPr>
          <p:cNvCxnSpPr>
            <a:cxnSpLocks/>
            <a:endCxn id="5" idx="1"/>
          </p:cNvCxnSpPr>
          <p:nvPr/>
        </p:nvCxnSpPr>
        <p:spPr>
          <a:xfrm flipV="1">
            <a:off x="2541248" y="3769392"/>
            <a:ext cx="1909035" cy="195680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a:extLst>
              <a:ext uri="{FF2B5EF4-FFF2-40B4-BE49-F238E27FC236}">
                <a16:creationId xmlns:a16="http://schemas.microsoft.com/office/drawing/2014/main" id="{A5626D38-D694-764E-B602-FCC08A43DE25}"/>
              </a:ext>
            </a:extLst>
          </p:cNvPr>
          <p:cNvPicPr>
            <a:picLocks noChangeAspect="1"/>
          </p:cNvPicPr>
          <p:nvPr/>
        </p:nvPicPr>
        <p:blipFill>
          <a:blip r:embed="rId5"/>
          <a:stretch>
            <a:fillRect/>
          </a:stretch>
        </p:blipFill>
        <p:spPr>
          <a:xfrm>
            <a:off x="1269636" y="4467337"/>
            <a:ext cx="696293" cy="717917"/>
          </a:xfrm>
          <a:prstGeom prst="rect">
            <a:avLst/>
          </a:prstGeom>
        </p:spPr>
      </p:pic>
      <p:pic>
        <p:nvPicPr>
          <p:cNvPr id="35" name="Picture 34">
            <a:extLst>
              <a:ext uri="{FF2B5EF4-FFF2-40B4-BE49-F238E27FC236}">
                <a16:creationId xmlns:a16="http://schemas.microsoft.com/office/drawing/2014/main" id="{3A6FEBAB-8076-C844-B2D7-A6D251B65ABA}"/>
              </a:ext>
            </a:extLst>
          </p:cNvPr>
          <p:cNvPicPr>
            <a:picLocks noChangeAspect="1"/>
          </p:cNvPicPr>
          <p:nvPr/>
        </p:nvPicPr>
        <p:blipFill>
          <a:blip r:embed="rId6"/>
          <a:stretch>
            <a:fillRect/>
          </a:stretch>
        </p:blipFill>
        <p:spPr>
          <a:xfrm>
            <a:off x="721830" y="6251380"/>
            <a:ext cx="1791907" cy="327289"/>
          </a:xfrm>
          <a:prstGeom prst="rect">
            <a:avLst/>
          </a:prstGeom>
        </p:spPr>
      </p:pic>
      <p:pic>
        <p:nvPicPr>
          <p:cNvPr id="42" name="Picture 41">
            <a:extLst>
              <a:ext uri="{FF2B5EF4-FFF2-40B4-BE49-F238E27FC236}">
                <a16:creationId xmlns:a16="http://schemas.microsoft.com/office/drawing/2014/main" id="{B1A175A9-D3E2-4041-B4B0-6AA4D68E515F}"/>
              </a:ext>
            </a:extLst>
          </p:cNvPr>
          <p:cNvPicPr>
            <a:picLocks noChangeAspect="1"/>
          </p:cNvPicPr>
          <p:nvPr/>
        </p:nvPicPr>
        <p:blipFill>
          <a:blip r:embed="rId7"/>
          <a:stretch>
            <a:fillRect/>
          </a:stretch>
        </p:blipFill>
        <p:spPr>
          <a:xfrm>
            <a:off x="10205211" y="2941881"/>
            <a:ext cx="915190" cy="1627819"/>
          </a:xfrm>
          <a:prstGeom prst="rect">
            <a:avLst/>
          </a:prstGeom>
        </p:spPr>
      </p:pic>
      <p:pic>
        <p:nvPicPr>
          <p:cNvPr id="43" name="Picture 42">
            <a:extLst>
              <a:ext uri="{FF2B5EF4-FFF2-40B4-BE49-F238E27FC236}">
                <a16:creationId xmlns:a16="http://schemas.microsoft.com/office/drawing/2014/main" id="{6A67ED7F-E822-FA4E-B1B3-1BE7A2452B62}"/>
              </a:ext>
            </a:extLst>
          </p:cNvPr>
          <p:cNvPicPr>
            <a:picLocks noChangeAspect="1"/>
          </p:cNvPicPr>
          <p:nvPr/>
        </p:nvPicPr>
        <p:blipFill>
          <a:blip r:embed="rId8"/>
          <a:stretch>
            <a:fillRect/>
          </a:stretch>
        </p:blipFill>
        <p:spPr>
          <a:xfrm>
            <a:off x="9121503" y="2759282"/>
            <a:ext cx="932460" cy="1658537"/>
          </a:xfrm>
          <a:prstGeom prst="rect">
            <a:avLst/>
          </a:prstGeom>
        </p:spPr>
      </p:pic>
      <p:pic>
        <p:nvPicPr>
          <p:cNvPr id="44" name="Picture 43">
            <a:extLst>
              <a:ext uri="{FF2B5EF4-FFF2-40B4-BE49-F238E27FC236}">
                <a16:creationId xmlns:a16="http://schemas.microsoft.com/office/drawing/2014/main" id="{5A403609-E12C-E248-9B38-3F079D99B5D1}"/>
              </a:ext>
            </a:extLst>
          </p:cNvPr>
          <p:cNvPicPr>
            <a:picLocks noChangeAspect="1"/>
          </p:cNvPicPr>
          <p:nvPr/>
        </p:nvPicPr>
        <p:blipFill>
          <a:blip r:embed="rId3"/>
          <a:stretch>
            <a:fillRect/>
          </a:stretch>
        </p:blipFill>
        <p:spPr>
          <a:xfrm>
            <a:off x="8031972" y="2941881"/>
            <a:ext cx="915191" cy="1627819"/>
          </a:xfrm>
          <a:prstGeom prst="rect">
            <a:avLst/>
          </a:prstGeom>
        </p:spPr>
      </p:pic>
      <p:pic>
        <p:nvPicPr>
          <p:cNvPr id="49" name="Picture 48">
            <a:extLst>
              <a:ext uri="{FF2B5EF4-FFF2-40B4-BE49-F238E27FC236}">
                <a16:creationId xmlns:a16="http://schemas.microsoft.com/office/drawing/2014/main" id="{888C20C6-B7C5-9641-88F0-25844F012F69}"/>
              </a:ext>
            </a:extLst>
          </p:cNvPr>
          <p:cNvPicPr>
            <a:picLocks noChangeAspect="1"/>
          </p:cNvPicPr>
          <p:nvPr/>
        </p:nvPicPr>
        <p:blipFill>
          <a:blip r:embed="rId9"/>
          <a:stretch>
            <a:fillRect/>
          </a:stretch>
        </p:blipFill>
        <p:spPr>
          <a:xfrm>
            <a:off x="760359" y="5229260"/>
            <a:ext cx="1812174" cy="353317"/>
          </a:xfrm>
          <a:prstGeom prst="rect">
            <a:avLst/>
          </a:prstGeom>
        </p:spPr>
      </p:pic>
      <p:pic>
        <p:nvPicPr>
          <p:cNvPr id="50" name="Picture 49">
            <a:extLst>
              <a:ext uri="{FF2B5EF4-FFF2-40B4-BE49-F238E27FC236}">
                <a16:creationId xmlns:a16="http://schemas.microsoft.com/office/drawing/2014/main" id="{2E5D525B-5FAD-214B-AA5A-41CE3138EC57}"/>
              </a:ext>
            </a:extLst>
          </p:cNvPr>
          <p:cNvPicPr>
            <a:picLocks noChangeAspect="1"/>
          </p:cNvPicPr>
          <p:nvPr/>
        </p:nvPicPr>
        <p:blipFill>
          <a:blip r:embed="rId10"/>
          <a:stretch>
            <a:fillRect/>
          </a:stretch>
        </p:blipFill>
        <p:spPr>
          <a:xfrm>
            <a:off x="818837" y="5702872"/>
            <a:ext cx="1695217" cy="433436"/>
          </a:xfrm>
          <a:prstGeom prst="rect">
            <a:avLst/>
          </a:prstGeom>
        </p:spPr>
      </p:pic>
      <p:cxnSp>
        <p:nvCxnSpPr>
          <p:cNvPr id="46" name="Straight Arrow Connector 45">
            <a:extLst>
              <a:ext uri="{FF2B5EF4-FFF2-40B4-BE49-F238E27FC236}">
                <a16:creationId xmlns:a16="http://schemas.microsoft.com/office/drawing/2014/main" id="{D593D138-142B-9E49-B419-AE0C9DB22B1A}"/>
              </a:ext>
            </a:extLst>
          </p:cNvPr>
          <p:cNvCxnSpPr>
            <a:cxnSpLocks/>
          </p:cNvCxnSpPr>
          <p:nvPr/>
        </p:nvCxnSpPr>
        <p:spPr>
          <a:xfrm flipH="1">
            <a:off x="6146358" y="1812585"/>
            <a:ext cx="1310295" cy="195680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7458074B-FA44-3945-93D0-9E6C7722D365}"/>
              </a:ext>
            </a:extLst>
          </p:cNvPr>
          <p:cNvSpPr txBox="1"/>
          <p:nvPr/>
        </p:nvSpPr>
        <p:spPr>
          <a:xfrm>
            <a:off x="4085999" y="4629095"/>
            <a:ext cx="3021360" cy="1200329"/>
          </a:xfrm>
          <a:prstGeom prst="rect">
            <a:avLst/>
          </a:prstGeom>
          <a:noFill/>
        </p:spPr>
        <p:txBody>
          <a:bodyPr wrap="square" rtlCol="0">
            <a:spAutoFit/>
          </a:bodyPr>
          <a:lstStyle/>
          <a:p>
            <a:r>
              <a:rPr lang="en-US" dirty="0">
                <a:latin typeface="Trebuchet MS" panose="020B0703020202090204" pitchFamily="34" charset="0"/>
              </a:rPr>
              <a:t>Basic Design Constraints</a:t>
            </a:r>
          </a:p>
          <a:p>
            <a:r>
              <a:rPr lang="en-US" dirty="0">
                <a:latin typeface="Trebuchet MS" panose="020B0703020202090204" pitchFamily="34" charset="0"/>
              </a:rPr>
              <a:t>(e.g. non-overlapping) </a:t>
            </a:r>
          </a:p>
          <a:p>
            <a:endParaRPr lang="en-US" dirty="0">
              <a:latin typeface="Trebuchet MS" panose="020B0703020202090204" pitchFamily="34" charset="0"/>
            </a:endParaRPr>
          </a:p>
          <a:p>
            <a:r>
              <a:rPr lang="en-US" dirty="0">
                <a:latin typeface="Trebuchet MS" panose="020B0703020202090204" pitchFamily="34" charset="0"/>
              </a:rPr>
              <a:t>Visual/Graphic Design</a:t>
            </a:r>
          </a:p>
        </p:txBody>
      </p:sp>
    </p:spTree>
    <p:extLst>
      <p:ext uri="{BB962C8B-B14F-4D97-AF65-F5344CB8AC3E}">
        <p14:creationId xmlns:p14="http://schemas.microsoft.com/office/powerpoint/2010/main" val="232744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25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25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25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25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25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25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250"/>
                                        <p:tgtEl>
                                          <p:spTgt spid="31"/>
                                        </p:tgtEl>
                                      </p:cBhvr>
                                    </p:animEffect>
                                  </p:childTnLst>
                                </p:cTn>
                              </p:par>
                              <p:par>
                                <p:cTn id="28" presetID="10" presetClass="exit" presetSubtype="0" fill="hold" nodeType="withEffect">
                                  <p:stCondLst>
                                    <p:cond delay="0"/>
                                  </p:stCondLst>
                                  <p:childTnLst>
                                    <p:animEffect transition="out" filter="fade">
                                      <p:cBhvr>
                                        <p:cTn id="29" dur="250"/>
                                        <p:tgtEl>
                                          <p:spTgt spid="52"/>
                                        </p:tgtEl>
                                      </p:cBhvr>
                                    </p:animEffect>
                                    <p:set>
                                      <p:cBhvr>
                                        <p:cTn id="30" dur="1" fill="hold">
                                          <p:stCondLst>
                                            <p:cond delay="249"/>
                                          </p:stCondLst>
                                        </p:cTn>
                                        <p:tgtEl>
                                          <p:spTgt spid="52"/>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250"/>
                                        <p:tgtEl>
                                          <p:spTgt spid="54"/>
                                        </p:tgtEl>
                                      </p:cBhvr>
                                    </p:animEffect>
                                    <p:set>
                                      <p:cBhvr>
                                        <p:cTn id="33" dur="1" fill="hold">
                                          <p:stCondLst>
                                            <p:cond delay="249"/>
                                          </p:stCondLst>
                                        </p:cTn>
                                        <p:tgtEl>
                                          <p:spTgt spid="54"/>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50"/>
                                        <p:tgtEl>
                                          <p:spTgt spid="46"/>
                                        </p:tgtEl>
                                      </p:cBhvr>
                                    </p:animEffect>
                                    <p:set>
                                      <p:cBhvr>
                                        <p:cTn id="36" dur="1" fill="hold">
                                          <p:stCondLst>
                                            <p:cond delay="249"/>
                                          </p:stCondLst>
                                        </p:cTn>
                                        <p:tgtEl>
                                          <p:spTgt spid="46"/>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250"/>
                                        <p:tgtEl>
                                          <p:spTgt spid="29"/>
                                        </p:tgtEl>
                                      </p:cBhvr>
                                    </p:animEffect>
                                    <p:set>
                                      <p:cBhvr>
                                        <p:cTn id="39" dur="1" fill="hold">
                                          <p:stCondLst>
                                            <p:cond delay="249"/>
                                          </p:stCondLst>
                                        </p:cTn>
                                        <p:tgtEl>
                                          <p:spTgt spid="2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25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250"/>
                                        <p:tgtEl>
                                          <p:spTgt spid="44"/>
                                        </p:tgtEl>
                                      </p:cBhvr>
                                    </p:animEffect>
                                  </p:childTnLst>
                                </p:cTn>
                              </p:par>
                              <p:par>
                                <p:cTn id="48" presetID="10" presetClass="entr" presetSubtype="0" fill="hold"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250"/>
                                        <p:tgtEl>
                                          <p:spTgt spid="43"/>
                                        </p:tgtEl>
                                      </p:cBhvr>
                                    </p:animEffect>
                                  </p:childTnLst>
                                </p:cTn>
                              </p:par>
                              <p:par>
                                <p:cTn id="51" presetID="10"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250"/>
                                        <p:tgtEl>
                                          <p:spTgt spid="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250"/>
                                        <p:tgtEl>
                                          <p:spTgt spid="2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250"/>
                                        <p:tgtEl>
                                          <p:spTgt spid="5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1" nodeType="click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fade">
                                      <p:cBhvr>
                                        <p:cTn id="64" dur="2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5" grpId="0" animBg="1"/>
      <p:bldP spid="25" grpId="0"/>
      <p:bldP spid="29" grpId="0"/>
      <p:bldP spid="29" grpId="1"/>
      <p:bldP spid="55" grpId="0"/>
      <p:bldP spid="5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8E882-8A6C-8A42-81EA-16AFD887F340}"/>
              </a:ext>
            </a:extLst>
          </p:cNvPr>
          <p:cNvSpPr>
            <a:spLocks noGrp="1"/>
          </p:cNvSpPr>
          <p:nvPr>
            <p:ph type="title"/>
          </p:nvPr>
        </p:nvSpPr>
        <p:spPr/>
        <p:txBody>
          <a:bodyPr/>
          <a:lstStyle/>
          <a:p>
            <a:r>
              <a:rPr lang="en-US" dirty="0"/>
              <a:t>System Overview</a:t>
            </a:r>
          </a:p>
        </p:txBody>
      </p:sp>
      <p:sp>
        <p:nvSpPr>
          <p:cNvPr id="4" name="Slide Number Placeholder 3">
            <a:extLst>
              <a:ext uri="{FF2B5EF4-FFF2-40B4-BE49-F238E27FC236}">
                <a16:creationId xmlns:a16="http://schemas.microsoft.com/office/drawing/2014/main" id="{D1C2AD08-97F0-F842-A9E7-55BB33D5152D}"/>
              </a:ext>
            </a:extLst>
          </p:cNvPr>
          <p:cNvSpPr>
            <a:spLocks noGrp="1"/>
          </p:cNvSpPr>
          <p:nvPr>
            <p:ph type="sldNum" sz="quarter" idx="12"/>
          </p:nvPr>
        </p:nvSpPr>
        <p:spPr/>
        <p:txBody>
          <a:bodyPr/>
          <a:lstStyle/>
          <a:p>
            <a:fld id="{2FC57FF8-05A4-7E4D-A128-F24032A13B54}" type="slidenum">
              <a:rPr lang="en-US" smtClean="0"/>
              <a:pPr/>
              <a:t>7</a:t>
            </a:fld>
            <a:endParaRPr lang="en-US" dirty="0"/>
          </a:p>
        </p:txBody>
      </p:sp>
      <p:sp>
        <p:nvSpPr>
          <p:cNvPr id="10" name="Rounded Rectangle 9">
            <a:extLst>
              <a:ext uri="{FF2B5EF4-FFF2-40B4-BE49-F238E27FC236}">
                <a16:creationId xmlns:a16="http://schemas.microsoft.com/office/drawing/2014/main" id="{6BDDC2BF-2FD2-1C4D-A10B-49A12109D24F}"/>
              </a:ext>
            </a:extLst>
          </p:cNvPr>
          <p:cNvSpPr/>
          <p:nvPr/>
        </p:nvSpPr>
        <p:spPr>
          <a:xfrm>
            <a:off x="9196859" y="2253571"/>
            <a:ext cx="1990722" cy="16006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800" dirty="0">
                <a:latin typeface="Trebuchet MS" panose="020B0703020202090204" pitchFamily="34" charset="0"/>
              </a:rPr>
              <a:t>Design Synthesis Engine</a:t>
            </a:r>
          </a:p>
        </p:txBody>
      </p:sp>
      <p:pic>
        <p:nvPicPr>
          <p:cNvPr id="11" name="Picture 10">
            <a:extLst>
              <a:ext uri="{FF2B5EF4-FFF2-40B4-BE49-F238E27FC236}">
                <a16:creationId xmlns:a16="http://schemas.microsoft.com/office/drawing/2014/main" id="{D1CEF17E-9F86-D54E-B654-C784CFA13CF5}"/>
              </a:ext>
            </a:extLst>
          </p:cNvPr>
          <p:cNvPicPr>
            <a:picLocks noChangeAspect="1"/>
          </p:cNvPicPr>
          <p:nvPr/>
        </p:nvPicPr>
        <p:blipFill>
          <a:blip r:embed="rId3"/>
          <a:stretch>
            <a:fillRect/>
          </a:stretch>
        </p:blipFill>
        <p:spPr>
          <a:xfrm>
            <a:off x="3894973" y="1590789"/>
            <a:ext cx="3362322" cy="3362322"/>
          </a:xfrm>
          <a:prstGeom prst="rect">
            <a:avLst/>
          </a:prstGeom>
        </p:spPr>
      </p:pic>
      <p:pic>
        <p:nvPicPr>
          <p:cNvPr id="12" name="Picture 11">
            <a:extLst>
              <a:ext uri="{FF2B5EF4-FFF2-40B4-BE49-F238E27FC236}">
                <a16:creationId xmlns:a16="http://schemas.microsoft.com/office/drawing/2014/main" id="{A2EF9B7C-227C-924A-9370-5103CE851FCF}"/>
              </a:ext>
            </a:extLst>
          </p:cNvPr>
          <p:cNvPicPr>
            <a:picLocks noChangeAspect="1"/>
          </p:cNvPicPr>
          <p:nvPr/>
        </p:nvPicPr>
        <p:blipFill>
          <a:blip r:embed="rId4"/>
          <a:stretch>
            <a:fillRect/>
          </a:stretch>
        </p:blipFill>
        <p:spPr>
          <a:xfrm>
            <a:off x="7587077" y="3582281"/>
            <a:ext cx="703234" cy="1250818"/>
          </a:xfrm>
          <a:prstGeom prst="rect">
            <a:avLst/>
          </a:prstGeom>
          <a:effectLst>
            <a:outerShdw blurRad="50800" dist="38100" dir="8100000" algn="tr" rotWithShape="0">
              <a:prstClr val="black">
                <a:alpha val="40000"/>
              </a:prstClr>
            </a:outerShdw>
          </a:effectLst>
        </p:spPr>
      </p:pic>
      <p:pic>
        <p:nvPicPr>
          <p:cNvPr id="13" name="Picture 12">
            <a:extLst>
              <a:ext uri="{FF2B5EF4-FFF2-40B4-BE49-F238E27FC236}">
                <a16:creationId xmlns:a16="http://schemas.microsoft.com/office/drawing/2014/main" id="{B9639F88-E160-3C48-A54D-22BD9CB1A895}"/>
              </a:ext>
            </a:extLst>
          </p:cNvPr>
          <p:cNvPicPr>
            <a:picLocks noChangeAspect="1"/>
          </p:cNvPicPr>
          <p:nvPr/>
        </p:nvPicPr>
        <p:blipFill>
          <a:blip r:embed="rId5"/>
          <a:stretch>
            <a:fillRect/>
          </a:stretch>
        </p:blipFill>
        <p:spPr>
          <a:xfrm>
            <a:off x="7946626" y="3937879"/>
            <a:ext cx="687369" cy="1222600"/>
          </a:xfrm>
          <a:prstGeom prst="rect">
            <a:avLst/>
          </a:prstGeom>
          <a:effectLst>
            <a:outerShdw blurRad="50800" dist="38100" dir="8100000" algn="tr" rotWithShape="0">
              <a:prstClr val="black">
                <a:alpha val="40000"/>
              </a:prstClr>
            </a:outerShdw>
          </a:effectLst>
        </p:spPr>
      </p:pic>
      <p:pic>
        <p:nvPicPr>
          <p:cNvPr id="14" name="Picture 13">
            <a:extLst>
              <a:ext uri="{FF2B5EF4-FFF2-40B4-BE49-F238E27FC236}">
                <a16:creationId xmlns:a16="http://schemas.microsoft.com/office/drawing/2014/main" id="{50516EFF-55AD-9D45-AE0D-F410C3959D54}"/>
              </a:ext>
            </a:extLst>
          </p:cNvPr>
          <p:cNvPicPr>
            <a:picLocks noChangeAspect="1"/>
          </p:cNvPicPr>
          <p:nvPr/>
        </p:nvPicPr>
        <p:blipFill>
          <a:blip r:embed="rId6"/>
          <a:stretch>
            <a:fillRect/>
          </a:stretch>
        </p:blipFill>
        <p:spPr>
          <a:xfrm>
            <a:off x="8269255" y="4387658"/>
            <a:ext cx="709231" cy="1261485"/>
          </a:xfrm>
          <a:prstGeom prst="rect">
            <a:avLst/>
          </a:prstGeom>
          <a:effectLst>
            <a:outerShdw blurRad="50800" dist="38100" dir="8100000" algn="tr" rotWithShape="0">
              <a:prstClr val="black">
                <a:alpha val="40000"/>
              </a:prstClr>
            </a:outerShdw>
          </a:effectLst>
        </p:spPr>
      </p:pic>
      <p:cxnSp>
        <p:nvCxnSpPr>
          <p:cNvPr id="22" name="Straight Arrow Connector 21">
            <a:extLst>
              <a:ext uri="{FF2B5EF4-FFF2-40B4-BE49-F238E27FC236}">
                <a16:creationId xmlns:a16="http://schemas.microsoft.com/office/drawing/2014/main" id="{AC32F79B-ABE4-3A47-8BD9-C81E775DB7EC}"/>
              </a:ext>
            </a:extLst>
          </p:cNvPr>
          <p:cNvCxnSpPr>
            <a:cxnSpLocks/>
          </p:cNvCxnSpPr>
          <p:nvPr/>
        </p:nvCxnSpPr>
        <p:spPr>
          <a:xfrm>
            <a:off x="6931487" y="2689394"/>
            <a:ext cx="2254081" cy="212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9A18D61-E7BB-B846-92C5-E4B72DB7B155}"/>
              </a:ext>
            </a:extLst>
          </p:cNvPr>
          <p:cNvSpPr txBox="1"/>
          <p:nvPr/>
        </p:nvSpPr>
        <p:spPr>
          <a:xfrm>
            <a:off x="6996581" y="1981508"/>
            <a:ext cx="2156735" cy="707886"/>
          </a:xfrm>
          <a:prstGeom prst="rect">
            <a:avLst/>
          </a:prstGeom>
          <a:noFill/>
        </p:spPr>
        <p:txBody>
          <a:bodyPr wrap="square" rtlCol="0">
            <a:spAutoFit/>
          </a:bodyPr>
          <a:lstStyle/>
          <a:p>
            <a:pPr algn="ctr"/>
            <a:r>
              <a:rPr lang="en-US" sz="2000" dirty="0">
                <a:latin typeface="Trebuchet MS" panose="020B0703020202090204" pitchFamily="34" charset="0"/>
              </a:rPr>
              <a:t>Design Constraints</a:t>
            </a:r>
          </a:p>
        </p:txBody>
      </p:sp>
      <p:cxnSp>
        <p:nvCxnSpPr>
          <p:cNvPr id="25" name="Straight Arrow Connector 24">
            <a:extLst>
              <a:ext uri="{FF2B5EF4-FFF2-40B4-BE49-F238E27FC236}">
                <a16:creationId xmlns:a16="http://schemas.microsoft.com/office/drawing/2014/main" id="{7764A036-8461-744F-B45A-33DA151C43E0}"/>
              </a:ext>
            </a:extLst>
          </p:cNvPr>
          <p:cNvCxnSpPr>
            <a:cxnSpLocks/>
          </p:cNvCxnSpPr>
          <p:nvPr/>
        </p:nvCxnSpPr>
        <p:spPr>
          <a:xfrm flipH="1">
            <a:off x="9153316" y="3937879"/>
            <a:ext cx="1157558" cy="10152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B54D3AA9-4F20-F846-9130-AE59E968AF13}"/>
              </a:ext>
            </a:extLst>
          </p:cNvPr>
          <p:cNvCxnSpPr>
            <a:cxnSpLocks/>
          </p:cNvCxnSpPr>
          <p:nvPr/>
        </p:nvCxnSpPr>
        <p:spPr>
          <a:xfrm flipH="1" flipV="1">
            <a:off x="6441005" y="4163332"/>
            <a:ext cx="980964" cy="48075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6" name="Content Placeholder 3">
            <a:extLst>
              <a:ext uri="{FF2B5EF4-FFF2-40B4-BE49-F238E27FC236}">
                <a16:creationId xmlns:a16="http://schemas.microsoft.com/office/drawing/2014/main" id="{6B9B376F-DE8F-E740-937F-5D9AEE19B437}"/>
              </a:ext>
            </a:extLst>
          </p:cNvPr>
          <p:cNvPicPr>
            <a:picLocks noGrp="1" noChangeAspect="1"/>
          </p:cNvPicPr>
          <p:nvPr>
            <p:ph idx="1"/>
          </p:nvPr>
        </p:nvPicPr>
        <p:blipFill>
          <a:blip r:embed="rId7"/>
          <a:stretch>
            <a:fillRect/>
          </a:stretch>
        </p:blipFill>
        <p:spPr>
          <a:xfrm>
            <a:off x="926093" y="4755340"/>
            <a:ext cx="945206" cy="945206"/>
          </a:xfrm>
          <a:prstGeom prst="rect">
            <a:avLst/>
          </a:prstGeom>
        </p:spPr>
      </p:pic>
      <p:sp>
        <p:nvSpPr>
          <p:cNvPr id="37" name="TextBox 36">
            <a:extLst>
              <a:ext uri="{FF2B5EF4-FFF2-40B4-BE49-F238E27FC236}">
                <a16:creationId xmlns:a16="http://schemas.microsoft.com/office/drawing/2014/main" id="{F5CB747B-8CAE-274E-B4B4-05CC3E82C344}"/>
              </a:ext>
            </a:extLst>
          </p:cNvPr>
          <p:cNvSpPr txBox="1"/>
          <p:nvPr/>
        </p:nvSpPr>
        <p:spPr>
          <a:xfrm>
            <a:off x="684983" y="5664506"/>
            <a:ext cx="1427426" cy="400110"/>
          </a:xfrm>
          <a:prstGeom prst="rect">
            <a:avLst/>
          </a:prstGeom>
          <a:noFill/>
        </p:spPr>
        <p:txBody>
          <a:bodyPr wrap="square" rtlCol="0">
            <a:spAutoFit/>
          </a:bodyPr>
          <a:lstStyle/>
          <a:p>
            <a:pPr algn="ctr"/>
            <a:r>
              <a:rPr lang="en-US" sz="2000" dirty="0">
                <a:latin typeface="Trebuchet MS" panose="020B0703020202090204" pitchFamily="34" charset="0"/>
              </a:rPr>
              <a:t>Designer</a:t>
            </a:r>
          </a:p>
        </p:txBody>
      </p:sp>
      <p:cxnSp>
        <p:nvCxnSpPr>
          <p:cNvPr id="38" name="Straight Arrow Connector 37">
            <a:extLst>
              <a:ext uri="{FF2B5EF4-FFF2-40B4-BE49-F238E27FC236}">
                <a16:creationId xmlns:a16="http://schemas.microsoft.com/office/drawing/2014/main" id="{9B54248A-C1D4-A14B-9E26-63D16C9E417C}"/>
              </a:ext>
            </a:extLst>
          </p:cNvPr>
          <p:cNvCxnSpPr>
            <a:cxnSpLocks/>
          </p:cNvCxnSpPr>
          <p:nvPr/>
        </p:nvCxnSpPr>
        <p:spPr>
          <a:xfrm flipV="1">
            <a:off x="1873599" y="4163332"/>
            <a:ext cx="2135106" cy="120886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502CEEC0-109E-AD42-BFBE-0BE97F7AEAE1}"/>
              </a:ext>
            </a:extLst>
          </p:cNvPr>
          <p:cNvSpPr txBox="1"/>
          <p:nvPr/>
        </p:nvSpPr>
        <p:spPr>
          <a:xfrm>
            <a:off x="2305244" y="4827833"/>
            <a:ext cx="2156735" cy="400110"/>
          </a:xfrm>
          <a:prstGeom prst="rect">
            <a:avLst/>
          </a:prstGeom>
          <a:noFill/>
        </p:spPr>
        <p:txBody>
          <a:bodyPr wrap="square" rtlCol="0">
            <a:spAutoFit/>
          </a:bodyPr>
          <a:lstStyle/>
          <a:p>
            <a:pPr algn="ctr"/>
            <a:r>
              <a:rPr lang="en-US" sz="2000" dirty="0">
                <a:latin typeface="Trebuchet MS" panose="020B0703020202090204" pitchFamily="34" charset="0"/>
              </a:rPr>
              <a:t>Feedback</a:t>
            </a:r>
          </a:p>
        </p:txBody>
      </p:sp>
      <p:cxnSp>
        <p:nvCxnSpPr>
          <p:cNvPr id="42" name="Straight Arrow Connector 41">
            <a:extLst>
              <a:ext uri="{FF2B5EF4-FFF2-40B4-BE49-F238E27FC236}">
                <a16:creationId xmlns:a16="http://schemas.microsoft.com/office/drawing/2014/main" id="{9E9E9182-F878-7042-A35E-3F5AD380A496}"/>
              </a:ext>
            </a:extLst>
          </p:cNvPr>
          <p:cNvCxnSpPr>
            <a:cxnSpLocks/>
          </p:cNvCxnSpPr>
          <p:nvPr/>
        </p:nvCxnSpPr>
        <p:spPr>
          <a:xfrm flipV="1">
            <a:off x="1469437" y="3675606"/>
            <a:ext cx="0" cy="9684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053E457D-9F2E-4647-BD30-B29504FD6484}"/>
              </a:ext>
            </a:extLst>
          </p:cNvPr>
          <p:cNvCxnSpPr>
            <a:cxnSpLocks/>
          </p:cNvCxnSpPr>
          <p:nvPr/>
        </p:nvCxnSpPr>
        <p:spPr>
          <a:xfrm flipV="1">
            <a:off x="2401720" y="2759281"/>
            <a:ext cx="1843982"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47" name="Picture 46">
            <a:extLst>
              <a:ext uri="{FF2B5EF4-FFF2-40B4-BE49-F238E27FC236}">
                <a16:creationId xmlns:a16="http://schemas.microsoft.com/office/drawing/2014/main" id="{EBBD518E-2D74-BB40-A794-02A8BFF1F3B1}"/>
              </a:ext>
            </a:extLst>
          </p:cNvPr>
          <p:cNvPicPr>
            <a:picLocks noChangeAspect="1"/>
          </p:cNvPicPr>
          <p:nvPr/>
        </p:nvPicPr>
        <p:blipFill>
          <a:blip r:embed="rId8"/>
          <a:stretch>
            <a:fillRect/>
          </a:stretch>
        </p:blipFill>
        <p:spPr>
          <a:xfrm>
            <a:off x="892594" y="2276129"/>
            <a:ext cx="1306152" cy="1306152"/>
          </a:xfrm>
          <a:prstGeom prst="rect">
            <a:avLst/>
          </a:prstGeom>
        </p:spPr>
      </p:pic>
      <p:sp>
        <p:nvSpPr>
          <p:cNvPr id="48" name="TextBox 47">
            <a:extLst>
              <a:ext uri="{FF2B5EF4-FFF2-40B4-BE49-F238E27FC236}">
                <a16:creationId xmlns:a16="http://schemas.microsoft.com/office/drawing/2014/main" id="{FC426752-10B5-A74E-93FF-9BD99281316D}"/>
              </a:ext>
            </a:extLst>
          </p:cNvPr>
          <p:cNvSpPr txBox="1"/>
          <p:nvPr/>
        </p:nvSpPr>
        <p:spPr>
          <a:xfrm>
            <a:off x="475411" y="1493965"/>
            <a:ext cx="2624697" cy="707886"/>
          </a:xfrm>
          <a:prstGeom prst="rect">
            <a:avLst/>
          </a:prstGeom>
          <a:noFill/>
        </p:spPr>
        <p:txBody>
          <a:bodyPr wrap="square" rtlCol="0">
            <a:spAutoFit/>
          </a:bodyPr>
          <a:lstStyle/>
          <a:p>
            <a:pPr algn="ctr"/>
            <a:r>
              <a:rPr lang="en-US" sz="2000" dirty="0">
                <a:latin typeface="Trebuchet MS" panose="020B0703020202090204" pitchFamily="34" charset="0"/>
              </a:rPr>
              <a:t>High-Level Design Constraints</a:t>
            </a:r>
          </a:p>
        </p:txBody>
      </p:sp>
      <p:sp>
        <p:nvSpPr>
          <p:cNvPr id="3" name="Rectangle 2">
            <a:extLst>
              <a:ext uri="{FF2B5EF4-FFF2-40B4-BE49-F238E27FC236}">
                <a16:creationId xmlns:a16="http://schemas.microsoft.com/office/drawing/2014/main" id="{57D3073A-2F21-C44F-85C7-585BC1E6BCF3}"/>
              </a:ext>
            </a:extLst>
          </p:cNvPr>
          <p:cNvSpPr/>
          <p:nvPr/>
        </p:nvSpPr>
        <p:spPr>
          <a:xfrm>
            <a:off x="4524292" y="2409245"/>
            <a:ext cx="2128605" cy="1444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9F51D7F0-FD90-234D-A49A-AEDBE74F5AD8}"/>
              </a:ext>
            </a:extLst>
          </p:cNvPr>
          <p:cNvPicPr>
            <a:picLocks noChangeAspect="1"/>
          </p:cNvPicPr>
          <p:nvPr/>
        </p:nvPicPr>
        <p:blipFill>
          <a:blip r:embed="rId8"/>
          <a:stretch>
            <a:fillRect/>
          </a:stretch>
        </p:blipFill>
        <p:spPr>
          <a:xfrm>
            <a:off x="4537655" y="2461574"/>
            <a:ext cx="670142" cy="670142"/>
          </a:xfrm>
          <a:prstGeom prst="rect">
            <a:avLst/>
          </a:prstGeom>
        </p:spPr>
      </p:pic>
      <p:pic>
        <p:nvPicPr>
          <p:cNvPr id="27" name="Picture 26">
            <a:extLst>
              <a:ext uri="{FF2B5EF4-FFF2-40B4-BE49-F238E27FC236}">
                <a16:creationId xmlns:a16="http://schemas.microsoft.com/office/drawing/2014/main" id="{B229AE7F-261A-DB42-A7F9-99F514DB7229}"/>
              </a:ext>
            </a:extLst>
          </p:cNvPr>
          <p:cNvPicPr>
            <a:picLocks noChangeAspect="1"/>
          </p:cNvPicPr>
          <p:nvPr/>
        </p:nvPicPr>
        <p:blipFill>
          <a:blip r:embed="rId9"/>
          <a:stretch>
            <a:fillRect/>
          </a:stretch>
        </p:blipFill>
        <p:spPr>
          <a:xfrm>
            <a:off x="5300354" y="2432311"/>
            <a:ext cx="417617" cy="742802"/>
          </a:xfrm>
          <a:prstGeom prst="rect">
            <a:avLst/>
          </a:prstGeom>
        </p:spPr>
      </p:pic>
      <p:pic>
        <p:nvPicPr>
          <p:cNvPr id="29" name="Picture 28">
            <a:extLst>
              <a:ext uri="{FF2B5EF4-FFF2-40B4-BE49-F238E27FC236}">
                <a16:creationId xmlns:a16="http://schemas.microsoft.com/office/drawing/2014/main" id="{452BEACE-BF58-6F47-A915-EC27BE77070F}"/>
              </a:ext>
            </a:extLst>
          </p:cNvPr>
          <p:cNvPicPr>
            <a:picLocks noChangeAspect="1"/>
          </p:cNvPicPr>
          <p:nvPr/>
        </p:nvPicPr>
        <p:blipFill>
          <a:blip r:embed="rId10"/>
          <a:stretch>
            <a:fillRect/>
          </a:stretch>
        </p:blipFill>
        <p:spPr>
          <a:xfrm>
            <a:off x="5717971" y="3217063"/>
            <a:ext cx="358203" cy="637124"/>
          </a:xfrm>
          <a:prstGeom prst="rect">
            <a:avLst/>
          </a:prstGeom>
          <a:effectLst>
            <a:outerShdw blurRad="50800" dist="38100" dir="18900000" algn="bl" rotWithShape="0">
              <a:prstClr val="black">
                <a:alpha val="40000"/>
              </a:prstClr>
            </a:outerShdw>
          </a:effectLst>
        </p:spPr>
      </p:pic>
      <p:pic>
        <p:nvPicPr>
          <p:cNvPr id="31" name="Picture 30">
            <a:extLst>
              <a:ext uri="{FF2B5EF4-FFF2-40B4-BE49-F238E27FC236}">
                <a16:creationId xmlns:a16="http://schemas.microsoft.com/office/drawing/2014/main" id="{24441106-3078-7242-A3D1-5C331425ABBD}"/>
              </a:ext>
            </a:extLst>
          </p:cNvPr>
          <p:cNvPicPr>
            <a:picLocks noChangeAspect="1"/>
          </p:cNvPicPr>
          <p:nvPr/>
        </p:nvPicPr>
        <p:blipFill>
          <a:blip r:embed="rId9"/>
          <a:stretch>
            <a:fillRect/>
          </a:stretch>
        </p:blipFill>
        <p:spPr>
          <a:xfrm>
            <a:off x="5300354" y="3227851"/>
            <a:ext cx="353023" cy="627910"/>
          </a:xfrm>
          <a:prstGeom prst="rect">
            <a:avLst/>
          </a:prstGeom>
          <a:effectLst>
            <a:outerShdw blurRad="50800" dist="38100" dir="18900000" algn="bl" rotWithShape="0">
              <a:prstClr val="black">
                <a:alpha val="40000"/>
              </a:prstClr>
            </a:outerShdw>
          </a:effectLst>
        </p:spPr>
      </p:pic>
      <p:pic>
        <p:nvPicPr>
          <p:cNvPr id="32" name="Picture 31">
            <a:extLst>
              <a:ext uri="{FF2B5EF4-FFF2-40B4-BE49-F238E27FC236}">
                <a16:creationId xmlns:a16="http://schemas.microsoft.com/office/drawing/2014/main" id="{777A753D-7708-884F-BE5B-1B3AC2D7836F}"/>
              </a:ext>
            </a:extLst>
          </p:cNvPr>
          <p:cNvPicPr>
            <a:picLocks noChangeAspect="1"/>
          </p:cNvPicPr>
          <p:nvPr/>
        </p:nvPicPr>
        <p:blipFill>
          <a:blip r:embed="rId11"/>
          <a:stretch>
            <a:fillRect/>
          </a:stretch>
        </p:blipFill>
        <p:spPr>
          <a:xfrm>
            <a:off x="6128481" y="3217063"/>
            <a:ext cx="349609" cy="621839"/>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98992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25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25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250"/>
                                        <p:tgtEl>
                                          <p:spTgt spid="45"/>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25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25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25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25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25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250"/>
                                        <p:tgtEl>
                                          <p:spTgt spid="25"/>
                                        </p:tgtEl>
                                      </p:cBhvr>
                                    </p:animEffect>
                                  </p:childTnLst>
                                </p:cTn>
                              </p:par>
                              <p:par>
                                <p:cTn id="44" presetID="10" presetClass="entr" presetSubtype="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250"/>
                                        <p:tgtEl>
                                          <p:spTgt spid="14"/>
                                        </p:tgtEl>
                                      </p:cBhvr>
                                    </p:animEffect>
                                  </p:childTnLst>
                                </p:cTn>
                              </p:par>
                              <p:par>
                                <p:cTn id="47" presetID="10"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250"/>
                                        <p:tgtEl>
                                          <p:spTgt spid="13"/>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250"/>
                                        <p:tgtEl>
                                          <p:spTgt spid="12"/>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250"/>
                                        <p:tgtEl>
                                          <p:spTgt spid="28"/>
                                        </p:tgtEl>
                                      </p:cBhvr>
                                    </p:animEffect>
                                  </p:childTnLst>
                                </p:cTn>
                              </p:par>
                              <p:par>
                                <p:cTn id="56" presetID="10" presetClass="entr" presetSubtype="0"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250"/>
                                        <p:tgtEl>
                                          <p:spTgt spid="32"/>
                                        </p:tgtEl>
                                      </p:cBhvr>
                                    </p:animEffect>
                                  </p:childTnLst>
                                </p:cTn>
                              </p:par>
                              <p:par>
                                <p:cTn id="59" presetID="10"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10" presetClass="entr" presetSubtype="0"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25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250"/>
                                        <p:tgtEl>
                                          <p:spTgt spid="3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4" grpId="0"/>
      <p:bldP spid="41" grpId="0"/>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4733C-2A66-764D-9C3A-05BEA690249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1A02FF14-13B5-5F4C-93E7-558F42BFB405}"/>
              </a:ext>
            </a:extLst>
          </p:cNvPr>
          <p:cNvSpPr>
            <a:spLocks noGrp="1"/>
          </p:cNvSpPr>
          <p:nvPr>
            <p:ph idx="1"/>
          </p:nvPr>
        </p:nvSpPr>
        <p:spPr/>
        <p:txBody>
          <a:bodyPr/>
          <a:lstStyle/>
          <a:p>
            <a:r>
              <a:rPr lang="en-US" dirty="0"/>
              <a:t>Scout System Overview</a:t>
            </a:r>
          </a:p>
          <a:p>
            <a:r>
              <a:rPr lang="en-US" b="1" dirty="0"/>
              <a:t>High-Level Design Constraints</a:t>
            </a:r>
          </a:p>
          <a:p>
            <a:r>
              <a:rPr lang="en-US" dirty="0"/>
              <a:t>Design Synthesis Engine</a:t>
            </a:r>
          </a:p>
        </p:txBody>
      </p:sp>
      <p:sp>
        <p:nvSpPr>
          <p:cNvPr id="4" name="Slide Number Placeholder 3">
            <a:extLst>
              <a:ext uri="{FF2B5EF4-FFF2-40B4-BE49-F238E27FC236}">
                <a16:creationId xmlns:a16="http://schemas.microsoft.com/office/drawing/2014/main" id="{03390349-34F4-1949-BFB9-0191517C7376}"/>
              </a:ext>
            </a:extLst>
          </p:cNvPr>
          <p:cNvSpPr>
            <a:spLocks noGrp="1"/>
          </p:cNvSpPr>
          <p:nvPr>
            <p:ph type="sldNum" sz="quarter" idx="12"/>
          </p:nvPr>
        </p:nvSpPr>
        <p:spPr/>
        <p:txBody>
          <a:bodyPr/>
          <a:lstStyle/>
          <a:p>
            <a:fld id="{2FC57FF8-05A4-7E4D-A128-F24032A13B54}" type="slidenum">
              <a:rPr lang="en-US" smtClean="0"/>
              <a:pPr/>
              <a:t>8</a:t>
            </a:fld>
            <a:endParaRPr lang="en-US" dirty="0"/>
          </a:p>
        </p:txBody>
      </p:sp>
    </p:spTree>
    <p:extLst>
      <p:ext uri="{BB962C8B-B14F-4D97-AF65-F5344CB8AC3E}">
        <p14:creationId xmlns:p14="http://schemas.microsoft.com/office/powerpoint/2010/main" val="1045880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CF7DED-4FE9-004D-AF7F-467ADC02B42F}"/>
              </a:ext>
            </a:extLst>
          </p:cNvPr>
          <p:cNvSpPr>
            <a:spLocks noGrp="1"/>
          </p:cNvSpPr>
          <p:nvPr>
            <p:ph idx="1"/>
          </p:nvPr>
        </p:nvSpPr>
        <p:spPr>
          <a:xfrm>
            <a:off x="3000954" y="427397"/>
            <a:ext cx="5626210" cy="534712"/>
          </a:xfrm>
        </p:spPr>
        <p:txBody>
          <a:bodyPr/>
          <a:lstStyle/>
          <a:p>
            <a:pPr marL="0" indent="0">
              <a:buNone/>
            </a:pPr>
            <a:r>
              <a:rPr lang="en-US" dirty="0"/>
              <a:t>Structure/Proximity Principle</a:t>
            </a:r>
            <a:r>
              <a:rPr lang="en-US" baseline="30000" dirty="0"/>
              <a:t>1</a:t>
            </a:r>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2ACCE0A4-1F5B-7947-A13D-CCE465624DFB}"/>
              </a:ext>
            </a:extLst>
          </p:cNvPr>
          <p:cNvSpPr>
            <a:spLocks noGrp="1"/>
          </p:cNvSpPr>
          <p:nvPr>
            <p:ph type="sldNum" sz="quarter" idx="12"/>
          </p:nvPr>
        </p:nvSpPr>
        <p:spPr/>
        <p:txBody>
          <a:bodyPr/>
          <a:lstStyle/>
          <a:p>
            <a:fld id="{2FC57FF8-05A4-7E4D-A128-F24032A13B54}" type="slidenum">
              <a:rPr lang="en-US" smtClean="0"/>
              <a:pPr/>
              <a:t>9</a:t>
            </a:fld>
            <a:endParaRPr lang="en-US" dirty="0"/>
          </a:p>
        </p:txBody>
      </p:sp>
      <p:sp>
        <p:nvSpPr>
          <p:cNvPr id="5" name="Rectangle 4">
            <a:extLst>
              <a:ext uri="{FF2B5EF4-FFF2-40B4-BE49-F238E27FC236}">
                <a16:creationId xmlns:a16="http://schemas.microsoft.com/office/drawing/2014/main" id="{D3691232-CB0B-C34A-8EEE-7E668E0C595B}"/>
              </a:ext>
            </a:extLst>
          </p:cNvPr>
          <p:cNvSpPr/>
          <p:nvPr/>
        </p:nvSpPr>
        <p:spPr>
          <a:xfrm>
            <a:off x="265706" y="6358066"/>
            <a:ext cx="3793595" cy="369332"/>
          </a:xfrm>
          <a:prstGeom prst="rect">
            <a:avLst/>
          </a:prstGeom>
        </p:spPr>
        <p:txBody>
          <a:bodyPr wrap="square">
            <a:spAutoFit/>
          </a:bodyPr>
          <a:lstStyle/>
          <a:p>
            <a:r>
              <a:rPr lang="en-US" dirty="0">
                <a:solidFill>
                  <a:srgbClr val="222222"/>
                </a:solidFill>
              </a:rPr>
              <a:t>1. Constantine and Lockwood, 1999</a:t>
            </a:r>
            <a:endParaRPr lang="en-US" dirty="0"/>
          </a:p>
        </p:txBody>
      </p:sp>
      <p:sp>
        <p:nvSpPr>
          <p:cNvPr id="10" name="Content Placeholder 2">
            <a:extLst>
              <a:ext uri="{FF2B5EF4-FFF2-40B4-BE49-F238E27FC236}">
                <a16:creationId xmlns:a16="http://schemas.microsoft.com/office/drawing/2014/main" id="{8F7AB588-A738-0649-8DC3-E4FED9C463FE}"/>
              </a:ext>
            </a:extLst>
          </p:cNvPr>
          <p:cNvSpPr txBox="1">
            <a:spLocks/>
          </p:cNvSpPr>
          <p:nvPr/>
        </p:nvSpPr>
        <p:spPr>
          <a:xfrm>
            <a:off x="4059301" y="962109"/>
            <a:ext cx="3509516" cy="534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rebuchet MS" panose="020B070302020209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rebuchet MS" panose="020B070302020209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rebuchet MS" panose="020B070302020209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rebuchet MS" panose="020B070302020209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rebuchet MS" panose="020B070302020209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Keep related things together</a:t>
            </a:r>
          </a:p>
        </p:txBody>
      </p:sp>
      <p:pic>
        <p:nvPicPr>
          <p:cNvPr id="11" name="Picture 10">
            <a:extLst>
              <a:ext uri="{FF2B5EF4-FFF2-40B4-BE49-F238E27FC236}">
                <a16:creationId xmlns:a16="http://schemas.microsoft.com/office/drawing/2014/main" id="{94EC873E-DE28-7E40-9050-51DDE9B954EB}"/>
              </a:ext>
            </a:extLst>
          </p:cNvPr>
          <p:cNvPicPr>
            <a:picLocks noChangeAspect="1"/>
          </p:cNvPicPr>
          <p:nvPr/>
        </p:nvPicPr>
        <p:blipFill>
          <a:blip r:embed="rId3"/>
          <a:stretch>
            <a:fillRect/>
          </a:stretch>
        </p:blipFill>
        <p:spPr>
          <a:xfrm>
            <a:off x="2865745" y="1493982"/>
            <a:ext cx="2387109" cy="4245873"/>
          </a:xfrm>
          <a:prstGeom prst="rect">
            <a:avLst/>
          </a:prstGeom>
        </p:spPr>
      </p:pic>
      <p:pic>
        <p:nvPicPr>
          <p:cNvPr id="12" name="Picture 11">
            <a:extLst>
              <a:ext uri="{FF2B5EF4-FFF2-40B4-BE49-F238E27FC236}">
                <a16:creationId xmlns:a16="http://schemas.microsoft.com/office/drawing/2014/main" id="{1F3B0E0C-1F39-044A-AED4-4CF254F05080}"/>
              </a:ext>
            </a:extLst>
          </p:cNvPr>
          <p:cNvPicPr>
            <a:picLocks noChangeAspect="1"/>
          </p:cNvPicPr>
          <p:nvPr/>
        </p:nvPicPr>
        <p:blipFill>
          <a:blip r:embed="rId4"/>
          <a:stretch>
            <a:fillRect/>
          </a:stretch>
        </p:blipFill>
        <p:spPr>
          <a:xfrm>
            <a:off x="6376857" y="1496821"/>
            <a:ext cx="2383919" cy="4240197"/>
          </a:xfrm>
          <a:prstGeom prst="rect">
            <a:avLst/>
          </a:prstGeom>
        </p:spPr>
      </p:pic>
      <p:sp>
        <p:nvSpPr>
          <p:cNvPr id="13" name="Content Placeholder 2">
            <a:extLst>
              <a:ext uri="{FF2B5EF4-FFF2-40B4-BE49-F238E27FC236}">
                <a16:creationId xmlns:a16="http://schemas.microsoft.com/office/drawing/2014/main" id="{15E51A39-1F0D-B941-A1BF-2512D1E33424}"/>
              </a:ext>
            </a:extLst>
          </p:cNvPr>
          <p:cNvSpPr txBox="1">
            <a:spLocks/>
          </p:cNvSpPr>
          <p:nvPr/>
        </p:nvSpPr>
        <p:spPr>
          <a:xfrm>
            <a:off x="3728126" y="5732904"/>
            <a:ext cx="662349" cy="534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rebuchet MS" panose="020B070302020209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rebuchet MS" panose="020B070302020209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rebuchet MS" panose="020B070302020209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rebuchet MS" panose="020B070302020209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rebuchet MS" panose="020B070302020209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FF0000"/>
                </a:solidFill>
              </a:rPr>
              <a:t>Bad</a:t>
            </a:r>
          </a:p>
        </p:txBody>
      </p:sp>
      <p:sp>
        <p:nvSpPr>
          <p:cNvPr id="14" name="Content Placeholder 2">
            <a:extLst>
              <a:ext uri="{FF2B5EF4-FFF2-40B4-BE49-F238E27FC236}">
                <a16:creationId xmlns:a16="http://schemas.microsoft.com/office/drawing/2014/main" id="{F00DAB51-F005-CA40-A893-1629E5E60AC7}"/>
              </a:ext>
            </a:extLst>
          </p:cNvPr>
          <p:cNvSpPr txBox="1">
            <a:spLocks/>
          </p:cNvSpPr>
          <p:nvPr/>
        </p:nvSpPr>
        <p:spPr>
          <a:xfrm>
            <a:off x="7192616" y="5732904"/>
            <a:ext cx="752400" cy="53471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rebuchet MS" panose="020B070302020209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rebuchet MS" panose="020B070302020209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rebuchet MS" panose="020B070302020209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rebuchet MS" panose="020B070302020209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rebuchet MS" panose="020B070302020209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00B050"/>
                </a:solidFill>
              </a:rPr>
              <a:t>Good</a:t>
            </a:r>
          </a:p>
        </p:txBody>
      </p:sp>
      <p:sp>
        <p:nvSpPr>
          <p:cNvPr id="15" name="TextBox 14">
            <a:extLst>
              <a:ext uri="{FF2B5EF4-FFF2-40B4-BE49-F238E27FC236}">
                <a16:creationId xmlns:a16="http://schemas.microsoft.com/office/drawing/2014/main" id="{F018DC1E-2ECA-0E44-88F6-450ECB6D35F5}"/>
              </a:ext>
            </a:extLst>
          </p:cNvPr>
          <p:cNvSpPr txBox="1"/>
          <p:nvPr/>
        </p:nvSpPr>
        <p:spPr>
          <a:xfrm>
            <a:off x="9005647" y="2044332"/>
            <a:ext cx="2743200" cy="1754326"/>
          </a:xfrm>
          <a:prstGeom prst="rect">
            <a:avLst/>
          </a:prstGeom>
          <a:noFill/>
        </p:spPr>
        <p:txBody>
          <a:bodyPr wrap="square" rtlCol="0">
            <a:spAutoFit/>
          </a:bodyPr>
          <a:lstStyle/>
          <a:p>
            <a:r>
              <a:rPr lang="en-US" dirty="0">
                <a:latin typeface="Trebuchet MS" panose="020B0703020202090204" pitchFamily="34" charset="0"/>
              </a:rPr>
              <a:t>Title text and tagline text appear together with the icon. </a:t>
            </a:r>
          </a:p>
          <a:p>
            <a:endParaRPr lang="en-US" dirty="0">
              <a:latin typeface="Trebuchet MS" panose="020B0703020202090204" pitchFamily="34" charset="0"/>
            </a:endParaRPr>
          </a:p>
          <a:p>
            <a:r>
              <a:rPr lang="en-US" dirty="0">
                <a:latin typeface="Trebuchet MS" panose="020B0703020202090204" pitchFamily="34" charset="0"/>
              </a:rPr>
              <a:t>The user will see them as a cohesive unit. </a:t>
            </a:r>
          </a:p>
        </p:txBody>
      </p:sp>
      <p:sp>
        <p:nvSpPr>
          <p:cNvPr id="16" name="TextBox 15">
            <a:extLst>
              <a:ext uri="{FF2B5EF4-FFF2-40B4-BE49-F238E27FC236}">
                <a16:creationId xmlns:a16="http://schemas.microsoft.com/office/drawing/2014/main" id="{01702511-4055-E445-95D1-F7C4F22BA7B5}"/>
              </a:ext>
            </a:extLst>
          </p:cNvPr>
          <p:cNvSpPr txBox="1"/>
          <p:nvPr/>
        </p:nvSpPr>
        <p:spPr>
          <a:xfrm>
            <a:off x="212715" y="2044332"/>
            <a:ext cx="2409756" cy="1754326"/>
          </a:xfrm>
          <a:prstGeom prst="rect">
            <a:avLst/>
          </a:prstGeom>
          <a:noFill/>
        </p:spPr>
        <p:txBody>
          <a:bodyPr wrap="square" rtlCol="0">
            <a:spAutoFit/>
          </a:bodyPr>
          <a:lstStyle/>
          <a:p>
            <a:r>
              <a:rPr lang="en-US" dirty="0">
                <a:latin typeface="Trebuchet MS" panose="020B0703020202090204" pitchFamily="34" charset="0"/>
              </a:rPr>
              <a:t>Title and tagline text are separate. </a:t>
            </a:r>
          </a:p>
          <a:p>
            <a:endParaRPr lang="en-US" dirty="0">
              <a:latin typeface="Trebuchet MS" panose="020B0703020202090204" pitchFamily="34" charset="0"/>
            </a:endParaRPr>
          </a:p>
          <a:p>
            <a:r>
              <a:rPr lang="en-US" dirty="0">
                <a:latin typeface="Trebuchet MS" panose="020B0703020202090204" pitchFamily="34" charset="0"/>
              </a:rPr>
              <a:t>The user is less likely to know what the tagline is describing.</a:t>
            </a:r>
          </a:p>
        </p:txBody>
      </p:sp>
    </p:spTree>
    <p:extLst>
      <p:ext uri="{BB962C8B-B14F-4D97-AF65-F5344CB8AC3E}">
        <p14:creationId xmlns:p14="http://schemas.microsoft.com/office/powerpoint/2010/main" val="407502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5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25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5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8043</TotalTime>
  <Words>1982</Words>
  <Application>Microsoft Macintosh PowerPoint</Application>
  <PresentationFormat>Widescreen</PresentationFormat>
  <Paragraphs>259</Paragraphs>
  <Slides>19</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Helvetica Light</vt:lpstr>
      <vt:lpstr>Helvetica Neue</vt:lpstr>
      <vt:lpstr>Trebuchet MS</vt:lpstr>
      <vt:lpstr>Office Theme</vt:lpstr>
      <vt:lpstr>Scout: Using High-Level Design Constraints to Automatically Generate Design Variations</vt:lpstr>
      <vt:lpstr>PowerPoint Presentation</vt:lpstr>
      <vt:lpstr>PowerPoint Presentation</vt:lpstr>
      <vt:lpstr>PowerPoint Presentation</vt:lpstr>
      <vt:lpstr>Scout: Using High-Level Design Constraints to Automatically Generate Design Variations </vt:lpstr>
      <vt:lpstr>Scout: Inputs and Outputs</vt:lpstr>
      <vt:lpstr>System Overview</vt:lpstr>
      <vt:lpstr>Overview</vt:lpstr>
      <vt:lpstr>PowerPoint Presentation</vt:lpstr>
      <vt:lpstr>A High-Level Semantic Grouping Constraint</vt:lpstr>
      <vt:lpstr>High-Level Feedback Constraints</vt:lpstr>
      <vt:lpstr>Overview</vt:lpstr>
      <vt:lpstr>Design Synthesis Goals</vt:lpstr>
      <vt:lpstr>Design Synthesis: Inputs and Outputs</vt:lpstr>
      <vt:lpstr>Design Synthesis – Encoding the Constraints</vt:lpstr>
      <vt:lpstr>Design Synthesis – Finding Solutions</vt:lpstr>
      <vt:lpstr>Design Synthesis – Getting Good Designs</vt:lpstr>
      <vt:lpstr>Challenges</vt:lpstr>
      <vt:lpstr>Scout: Using High-Level Design Constraints to Automatically Generate Design Variations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Swearngin</dc:creator>
  <cp:lastModifiedBy>Amanda Swearngin</cp:lastModifiedBy>
  <cp:revision>800</cp:revision>
  <dcterms:created xsi:type="dcterms:W3CDTF">2018-04-05T15:52:16Z</dcterms:created>
  <dcterms:modified xsi:type="dcterms:W3CDTF">2018-05-12T02:17:03Z</dcterms:modified>
</cp:coreProperties>
</file>